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6"/>
    <p:restoredTop sz="97576"/>
  </p:normalViewPr>
  <p:slideViewPr>
    <p:cSldViewPr>
      <p:cViewPr varScale="1">
        <p:scale>
          <a:sx n="127" d="100"/>
          <a:sy n="127" d="100"/>
        </p:scale>
        <p:origin x="1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1918-2EEF-4578-9376-D6965302C559}" type="datetimeFigureOut">
              <a:rPr lang="it-IT" smtClean="0"/>
              <a:pPr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A2D8-AD69-473B-B1DD-4AF978AB7A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41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1B28997-F532-2149-9CB2-402D1BDD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784" y="-171400"/>
            <a:ext cx="16201800" cy="72008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EFBBECD-F80E-2A49-BDFB-DD5E8F794522}"/>
              </a:ext>
            </a:extLst>
          </p:cNvPr>
          <p:cNvSpPr txBox="1">
            <a:spLocks/>
          </p:cNvSpPr>
          <p:nvPr/>
        </p:nvSpPr>
        <p:spPr>
          <a:xfrm>
            <a:off x="2632248" y="18869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Insiemi </a:t>
            </a:r>
            <a:br>
              <a:rPr lang="it-IT" sz="5400" b="1" dirty="0"/>
            </a:br>
            <a:r>
              <a:rPr lang="it-IT" sz="5400" b="1" dirty="0"/>
              <a:t>e relazioni</a:t>
            </a:r>
            <a:endParaRPr lang="it-IT" sz="5400" dirty="0"/>
          </a:p>
        </p:txBody>
      </p:sp>
      <p:pic>
        <p:nvPicPr>
          <p:cNvPr id="5" name="Immagine 4" descr="logo LATTES OK nero.psd">
            <a:extLst>
              <a:ext uri="{FF2B5EF4-FFF2-40B4-BE49-F238E27FC236}">
                <a16:creationId xmlns:a16="http://schemas.microsoft.com/office/drawing/2014/main" id="{9AAB84A0-6278-CD40-A9CB-693C39AFC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1886967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21BF14-48DC-2148-A069-EDB1452C3FD2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Proprietà delle relazioni in un insieme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57131"/>
            <a:ext cx="8229600" cy="25759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PROPRIETÀ RIFLESSIVA</a:t>
            </a:r>
          </a:p>
          <a:p>
            <a:pPr>
              <a:buNone/>
            </a:pPr>
            <a:r>
              <a:rPr lang="it-IT" dirty="0"/>
              <a:t>Facciamo riferimento all’insieme: </a:t>
            </a:r>
          </a:p>
          <a:p>
            <a:pPr lvl="1"/>
            <a:r>
              <a:rPr lang="it-IT" b="1" dirty="0"/>
              <a:t>A</a:t>
            </a:r>
            <a:r>
              <a:rPr lang="it-IT" dirty="0"/>
              <a:t> = {carota, carciofo, cipolla, fagiolo, patata, pomodoro} </a:t>
            </a:r>
          </a:p>
          <a:p>
            <a:pPr>
              <a:buNone/>
            </a:pPr>
            <a:r>
              <a:rPr lang="it-IT" dirty="0"/>
              <a:t>e alla relazione:</a:t>
            </a:r>
          </a:p>
          <a:p>
            <a:pPr lvl="1"/>
            <a:r>
              <a:rPr lang="it-IT" dirty="0" err="1"/>
              <a:t>ℛ</a:t>
            </a:r>
            <a:r>
              <a:rPr lang="it-IT" dirty="0"/>
              <a:t> = “… inizia con la stessa lettera di ...”  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Una relazione ℛ definita in un insieme è </a:t>
            </a:r>
            <a:r>
              <a:rPr lang="it-IT" b="1" dirty="0"/>
              <a:t>riflessiva</a:t>
            </a:r>
            <a:r>
              <a:rPr lang="it-IT" dirty="0"/>
              <a:t> se ogni elemento dell’insieme è in relazione con se stesso:</a:t>
            </a:r>
          </a:p>
          <a:p>
            <a:pPr lvl="1"/>
            <a:r>
              <a:rPr lang="it-IT" dirty="0"/>
              <a:t>carota ℛ carota, carciofo ℛ carciofo, cipolla ℛ cipolla, fagiolo ℛ fagiolo, patata ℛ patata, pomodoro ℛ pomodoro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24FB2E-D5DE-0A4E-8D06-C65E462DAA41}"/>
              </a:ext>
            </a:extLst>
          </p:cNvPr>
          <p:cNvSpPr/>
          <p:nvPr/>
        </p:nvSpPr>
        <p:spPr>
          <a:xfrm>
            <a:off x="457200" y="3959987"/>
            <a:ext cx="8435280" cy="206210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Rappresentazione sagittale </a:t>
            </a:r>
            <a:br>
              <a:rPr lang="it-IT" sz="1600" b="1" dirty="0"/>
            </a:br>
            <a:r>
              <a:rPr lang="it-IT" sz="1600" dirty="0"/>
              <a:t>Da ogni elemento di </a:t>
            </a:r>
            <a:r>
              <a:rPr lang="it-IT" sz="1600" b="1" dirty="0"/>
              <a:t>A</a:t>
            </a:r>
            <a:r>
              <a:rPr lang="it-IT" sz="1600" dirty="0"/>
              <a:t> parte una freccia che ritorna all’elemento stesso; si forma un cappio. </a:t>
            </a:r>
            <a:r>
              <a:rPr lang="it-IT" sz="1600" dirty="0">
                <a:solidFill>
                  <a:srgbClr val="00B0F0"/>
                </a:solidFill>
              </a:rPr>
              <a:t> </a:t>
            </a:r>
            <a:r>
              <a:rPr lang="it-IT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Tabella a doppia entrata</a:t>
            </a:r>
            <a:br>
              <a:rPr lang="it-IT" sz="1600" b="1" dirty="0"/>
            </a:br>
            <a:r>
              <a:rPr lang="it-IT" sz="1600" dirty="0"/>
              <a:t>Nella tabella a doppia entrata le crocette sono disposte tutte sulla diagonale principale e indicano gli elementi in relazione con se stessi.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427EE3-89B6-1D4C-AA6A-E89560845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96"/>
          <a:stretch/>
        </p:blipFill>
        <p:spPr>
          <a:xfrm>
            <a:off x="4932040" y="5013176"/>
            <a:ext cx="4075935" cy="10358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2F76B1-5C2F-C34F-9AC5-A3634F15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0" b="57758"/>
          <a:stretch/>
        </p:blipFill>
        <p:spPr>
          <a:xfrm>
            <a:off x="1475656" y="5063831"/>
            <a:ext cx="2160240" cy="9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Proprietà delle relazioni in un insieme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PROPRIETÀ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ANTIRIFLESSIVA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/>
              <a:t>Una relazione ℛ definita in un insieme è </a:t>
            </a:r>
            <a:r>
              <a:rPr lang="it-IT" b="1" dirty="0" err="1"/>
              <a:t>antiriflessiva</a:t>
            </a:r>
            <a:r>
              <a:rPr lang="it-IT" dirty="0"/>
              <a:t> se nessun elemento dell’insieme è in relazione con se stesso.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Una proprietà è valida se vale per ogni elemento dell’insieme.  </a:t>
            </a:r>
          </a:p>
          <a:p>
            <a:pPr marL="0" indent="0">
              <a:buNone/>
            </a:pPr>
            <a:r>
              <a:rPr lang="it-IT" dirty="0"/>
              <a:t>Non tutte le relazioni sono riflessive; per esempio, la relazione: </a:t>
            </a:r>
          </a:p>
          <a:p>
            <a:pPr lvl="1"/>
            <a:r>
              <a:rPr lang="it-IT" dirty="0" err="1"/>
              <a:t>ℛ</a:t>
            </a:r>
            <a:r>
              <a:rPr lang="it-IT" dirty="0"/>
              <a:t> = “... è figlio di ...” </a:t>
            </a:r>
          </a:p>
          <a:p>
            <a:pPr marL="0" indent="0">
              <a:buNone/>
            </a:pPr>
            <a:r>
              <a:rPr lang="it-IT" dirty="0"/>
              <a:t>non è riflessiva perché, ovviamente, nessuno è figlio di se stesso. 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17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Proprietà delle relazioni in un insieme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57131"/>
            <a:ext cx="8229600" cy="23599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PROPRIETÀ SIMMETRICA</a:t>
            </a:r>
          </a:p>
          <a:p>
            <a:pPr marL="0" indent="0">
              <a:buNone/>
            </a:pPr>
            <a:r>
              <a:rPr lang="it-IT" dirty="0"/>
              <a:t>Una relazione ℛ definita in un insieme è </a:t>
            </a:r>
            <a:r>
              <a:rPr lang="it-IT" b="1" dirty="0"/>
              <a:t>simmetrica</a:t>
            </a:r>
            <a:r>
              <a:rPr lang="it-IT" dirty="0"/>
              <a:t> quando, considerati  due elementi </a:t>
            </a:r>
            <a:r>
              <a:rPr lang="it-IT" i="1" dirty="0"/>
              <a:t>a</a:t>
            </a:r>
            <a:r>
              <a:rPr lang="it-IT" dirty="0"/>
              <a:t> e </a:t>
            </a:r>
            <a:r>
              <a:rPr lang="it-IT" i="1" dirty="0"/>
              <a:t>b</a:t>
            </a:r>
            <a:r>
              <a:rPr lang="it-IT" dirty="0"/>
              <a:t>  appartenenti all’insieme, se </a:t>
            </a:r>
            <a:r>
              <a:rPr lang="it-IT" i="1" dirty="0"/>
              <a:t>a</a:t>
            </a:r>
            <a:r>
              <a:rPr lang="it-IT" dirty="0"/>
              <a:t> ℛ </a:t>
            </a:r>
            <a:r>
              <a:rPr lang="it-IT" i="1" dirty="0"/>
              <a:t>b</a:t>
            </a:r>
            <a:r>
              <a:rPr lang="it-IT" dirty="0"/>
              <a:t> allora </a:t>
            </a:r>
            <a:r>
              <a:rPr lang="it-IT" i="1" dirty="0"/>
              <a:t>b</a:t>
            </a:r>
            <a:r>
              <a:rPr lang="it-IT" dirty="0"/>
              <a:t> ℛ </a:t>
            </a:r>
            <a:r>
              <a:rPr lang="it-IT" i="1" dirty="0"/>
              <a:t>a</a:t>
            </a:r>
            <a:r>
              <a:rPr lang="it-IT" dirty="0"/>
              <a:t>.</a:t>
            </a:r>
          </a:p>
          <a:p>
            <a:pPr>
              <a:spcBef>
                <a:spcPts val="800"/>
              </a:spcBef>
              <a:buNone/>
            </a:pPr>
            <a:r>
              <a:rPr lang="it-IT" dirty="0"/>
              <a:t>Consideriamo l’insieme: </a:t>
            </a:r>
          </a:p>
          <a:p>
            <a:pPr lvl="1"/>
            <a:r>
              <a:rPr lang="it-IT" b="1" dirty="0"/>
              <a:t>A</a:t>
            </a:r>
            <a:r>
              <a:rPr lang="it-IT" dirty="0"/>
              <a:t> = {carota, carciofo, cipolla, fagiolo, patata, pomodoro} </a:t>
            </a:r>
          </a:p>
          <a:p>
            <a:pPr>
              <a:buNone/>
            </a:pPr>
            <a:r>
              <a:rPr lang="it-IT" dirty="0"/>
              <a:t>Possiamo applicare la relazione ℛ = “… inizia con la stessa lettera di ...” e osservare che: </a:t>
            </a:r>
          </a:p>
          <a:p>
            <a:pPr lvl="1"/>
            <a:r>
              <a:rPr lang="it-IT" dirty="0"/>
              <a:t>carota ℛ carciofo, carciofo ℛ carota, carciofo ℛ cipolla, cipolla ℛ carciofo, carota ℛ cipolla, cipolla ℛ carota, patata ℛ pomodoro,  pomodoro ℛ patata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4208A9-4A73-3142-A826-B992DEE23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13"/>
          <a:stretch/>
        </p:blipFill>
        <p:spPr>
          <a:xfrm>
            <a:off x="4860032" y="4908603"/>
            <a:ext cx="4196551" cy="1143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4C8C016-D0A1-5841-9310-7CD682E46B3F}"/>
              </a:ext>
            </a:extLst>
          </p:cNvPr>
          <p:cNvSpPr/>
          <p:nvPr/>
        </p:nvSpPr>
        <p:spPr>
          <a:xfrm>
            <a:off x="457200" y="3717916"/>
            <a:ext cx="8229600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Rappresentazione sagittale </a:t>
            </a:r>
            <a:br>
              <a:rPr lang="it-IT" sz="1600" b="1" dirty="0"/>
            </a:br>
            <a:r>
              <a:rPr lang="it-IT" sz="1600" dirty="0"/>
              <a:t>Se un elemento è in relazione con un secondo, allora anche il secondo è in relazione con il primo: si forma un’asola.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Tabella a doppia entrata</a:t>
            </a:r>
            <a:br>
              <a:rPr lang="it-IT" sz="1600" b="1" dirty="0"/>
            </a:br>
            <a:r>
              <a:rPr lang="it-IT" sz="1600" dirty="0"/>
              <a:t>Nella tabella a doppia entrata le crocette sono disposte simmetricamente rispetto alla diagonale principale.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084B89-A809-EE47-9CC6-EF3B0854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38" b="59885"/>
          <a:stretch/>
        </p:blipFill>
        <p:spPr>
          <a:xfrm>
            <a:off x="1403648" y="5009843"/>
            <a:ext cx="2016224" cy="9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Proprietà delle relazioni in un insieme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PROPRIETÀ ANTISIMMETRICA</a:t>
            </a:r>
          </a:p>
          <a:p>
            <a:pPr marL="0" indent="0">
              <a:buNone/>
            </a:pPr>
            <a:r>
              <a:rPr lang="it-IT" dirty="0"/>
              <a:t>Una relazione ℛ definita in un insieme è </a:t>
            </a:r>
            <a:r>
              <a:rPr lang="it-IT" b="1" dirty="0"/>
              <a:t>antisimmetrica</a:t>
            </a:r>
            <a:r>
              <a:rPr lang="it-IT" dirty="0"/>
              <a:t> quando, considerati due elementi </a:t>
            </a:r>
            <a:r>
              <a:rPr lang="it-IT" i="1" dirty="0"/>
              <a:t>a</a:t>
            </a:r>
            <a:r>
              <a:rPr lang="it-IT" dirty="0"/>
              <a:t> e </a:t>
            </a:r>
            <a:r>
              <a:rPr lang="it-IT" i="1" dirty="0"/>
              <a:t>b</a:t>
            </a:r>
            <a:r>
              <a:rPr lang="it-IT" dirty="0"/>
              <a:t> appartenenti all’insieme, se </a:t>
            </a:r>
            <a:r>
              <a:rPr lang="it-IT" i="1" dirty="0"/>
              <a:t>a</a:t>
            </a:r>
            <a:r>
              <a:rPr lang="it-IT" dirty="0"/>
              <a:t> ℛ </a:t>
            </a:r>
            <a:r>
              <a:rPr lang="it-IT" i="1" dirty="0"/>
              <a:t>b</a:t>
            </a:r>
            <a:r>
              <a:rPr lang="it-IT" dirty="0"/>
              <a:t> accade che </a:t>
            </a:r>
            <a:r>
              <a:rPr lang="it-IT" i="1" dirty="0"/>
              <a:t>b</a:t>
            </a:r>
            <a:r>
              <a:rPr lang="it-IT" dirty="0"/>
              <a:t> ℛ </a:t>
            </a:r>
            <a:r>
              <a:rPr lang="it-IT" i="1" dirty="0"/>
              <a:t>a</a:t>
            </a:r>
            <a:r>
              <a:rPr lang="it-IT" dirty="0"/>
              <a:t> solo se </a:t>
            </a:r>
            <a:r>
              <a:rPr lang="it-IT" i="1" dirty="0"/>
              <a:t>a</a:t>
            </a:r>
            <a:r>
              <a:rPr lang="it-IT" dirty="0"/>
              <a:t> = </a:t>
            </a:r>
            <a:r>
              <a:rPr lang="it-IT" i="1" dirty="0"/>
              <a:t>b</a:t>
            </a:r>
            <a:r>
              <a:rPr lang="it-IT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/>
              <a:t>Dato un insieme di alunni: </a:t>
            </a:r>
          </a:p>
          <a:p>
            <a:pPr lvl="1"/>
            <a:r>
              <a:rPr lang="it-IT" b="1" dirty="0"/>
              <a:t>D</a:t>
            </a:r>
            <a:r>
              <a:rPr lang="it-IT" dirty="0"/>
              <a:t> = {Aldo, Carlo, Giulio, Lorenzo} </a:t>
            </a:r>
          </a:p>
          <a:p>
            <a:pPr marL="0" indent="0">
              <a:buNone/>
            </a:pPr>
            <a:r>
              <a:rPr lang="it-IT" dirty="0"/>
              <a:t>dove Aldo è alto 180 cm, Carlo 170 cm, Giulio 170 cm e Lorenzo 165 cm </a:t>
            </a:r>
          </a:p>
          <a:p>
            <a:pPr marL="0" indent="0">
              <a:buNone/>
            </a:pPr>
            <a:r>
              <a:rPr lang="it-IT" dirty="0"/>
              <a:t>Consideriamo la relazione: </a:t>
            </a:r>
          </a:p>
          <a:p>
            <a:pPr lvl="1"/>
            <a:r>
              <a:rPr lang="it-IT" dirty="0" err="1"/>
              <a:t>ℛ</a:t>
            </a:r>
            <a:r>
              <a:rPr lang="it-IT" dirty="0"/>
              <a:t> “ … non è più alto di …” </a:t>
            </a:r>
          </a:p>
          <a:p>
            <a:pPr marL="0" indent="0">
              <a:buNone/>
            </a:pPr>
            <a:r>
              <a:rPr lang="it-IT" dirty="0"/>
              <a:t>e costruiamo la rappresentazione sagittale.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/>
              <a:t>Solo Carlo e Giulio sono legati da un’asola (proprietà </a:t>
            </a:r>
            <a:br>
              <a:rPr lang="it-IT" dirty="0"/>
            </a:br>
            <a:r>
              <a:rPr lang="it-IT" dirty="0"/>
              <a:t>simmetrica) in quanto hanno la stessa altezza; infatti </a:t>
            </a:r>
            <a:br>
              <a:rPr lang="it-IT" dirty="0"/>
            </a:br>
            <a:r>
              <a:rPr lang="it-IT" i="1" dirty="0"/>
              <a:t>Carlo non è più alto di Giulio “e” Giulio non è più alto </a:t>
            </a:r>
            <a:br>
              <a:rPr lang="it-IT" i="1" dirty="0"/>
            </a:br>
            <a:r>
              <a:rPr lang="it-IT" i="1" dirty="0"/>
              <a:t>di Carlo.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82BCBB-5424-194E-B78F-BC484AA3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437112"/>
            <a:ext cx="3238828" cy="13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2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Proprietà delle relazioni in un insieme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PROPRIETÀ ASIMMETRICA</a:t>
                </a:r>
              </a:p>
              <a:p>
                <a:pPr marL="0" indent="0">
                  <a:buNone/>
                </a:pPr>
                <a:r>
                  <a:rPr lang="it-IT" dirty="0"/>
                  <a:t>Una relazione ℛ definita in un insieme è </a:t>
                </a:r>
                <a:r>
                  <a:rPr lang="it-IT" b="1" dirty="0"/>
                  <a:t>asimmetrica</a:t>
                </a:r>
                <a:r>
                  <a:rPr lang="it-IT" dirty="0"/>
                  <a:t> quando, considerati due elementi </a:t>
                </a:r>
                <a:r>
                  <a:rPr lang="it-IT" i="1" dirty="0"/>
                  <a:t>a</a:t>
                </a:r>
                <a:r>
                  <a:rPr lang="it-IT" dirty="0"/>
                  <a:t> e </a:t>
                </a:r>
                <a:r>
                  <a:rPr lang="it-IT" i="1" dirty="0"/>
                  <a:t>b</a:t>
                </a:r>
                <a:r>
                  <a:rPr lang="it-IT" dirty="0"/>
                  <a:t> appartenenti all’insieme, se </a:t>
                </a:r>
                <a:r>
                  <a:rPr lang="it-IT" i="1" dirty="0"/>
                  <a:t>a</a:t>
                </a:r>
                <a:r>
                  <a:rPr lang="it-IT" dirty="0"/>
                  <a:t> ℛ </a:t>
                </a:r>
                <a:r>
                  <a:rPr lang="it-IT" i="1" dirty="0"/>
                  <a:t>b</a:t>
                </a:r>
                <a:r>
                  <a:rPr lang="it-IT" dirty="0"/>
                  <a:t> succede che </a:t>
                </a:r>
                <a:r>
                  <a:rPr lang="it-IT" i="1" dirty="0"/>
                  <a:t>b</a:t>
                </a:r>
                <a:r>
                  <a:rPr lang="it-IT" dirty="0"/>
                  <a:t> </a:t>
                </a:r>
                <a:r>
                  <a:rPr lang="it-IT" strike="sngStrike" dirty="0"/>
                  <a:t>ℛ</a:t>
                </a:r>
                <a:r>
                  <a:rPr lang="it-IT" dirty="0"/>
                  <a:t> </a:t>
                </a:r>
                <a:r>
                  <a:rPr lang="it-IT" i="1" dirty="0"/>
                  <a:t>a</a:t>
                </a:r>
                <a:r>
                  <a:rPr lang="it-IT" dirty="0"/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it-IT" dirty="0"/>
                  <a:t>Dato un’insieme di alunni: </a:t>
                </a:r>
              </a:p>
              <a:p>
                <a:pPr lvl="1"/>
                <a:r>
                  <a:rPr lang="it-IT" b="1" dirty="0"/>
                  <a:t>E</a:t>
                </a:r>
                <a:r>
                  <a:rPr lang="it-IT" dirty="0"/>
                  <a:t> = {Aldo, Carlo, Emanuele, Lorenzo} </a:t>
                </a:r>
              </a:p>
              <a:p>
                <a:pPr marL="0" indent="0">
                  <a:buNone/>
                </a:pPr>
                <a:r>
                  <a:rPr lang="it-IT" dirty="0"/>
                  <a:t>dove Aldo è alto 180 cm, Carlo 170 cm, Emanuele 168 cm e Lorenzo 165 cm consideriamo la relazione: </a:t>
                </a:r>
              </a:p>
              <a:p>
                <a:pPr lvl="1"/>
                <a:r>
                  <a:rPr lang="it-IT" dirty="0" err="1"/>
                  <a:t>ℛ</a:t>
                </a:r>
                <a:r>
                  <a:rPr lang="it-IT" dirty="0"/>
                  <a:t> = “… è più piccolo di …” </a:t>
                </a:r>
              </a:p>
              <a:p>
                <a:pPr marL="0" indent="0">
                  <a:buNone/>
                </a:pPr>
                <a:r>
                  <a:rPr lang="it-IT" dirty="0"/>
                  <a:t>È evidente che se Aldo ℛ Carlo deve essere Carlo </a:t>
                </a:r>
                <a14:m>
                  <m:oMath xmlns:m="http://schemas.openxmlformats.org/officeDocument/2006/math">
                    <m:r>
                      <a:rPr lang="it-IT" i="1" strike="sngStrike" dirty="0" smtClean="0">
                        <a:latin typeface="Cambria Math"/>
                      </a:rPr>
                      <m:t>ℛ</m:t>
                    </m:r>
                    <m:r>
                      <a:rPr lang="it-IT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it-IT" dirty="0"/>
                  <a:t>Aldo, dove </a:t>
                </a:r>
                <a:r>
                  <a:rPr lang="it-IT" b="1" strike="sngStrike" dirty="0" err="1"/>
                  <a:t>ℛ</a:t>
                </a:r>
                <a:r>
                  <a:rPr lang="it-IT" b="1" dirty="0"/>
                  <a:t> </a:t>
                </a:r>
                <a:r>
                  <a:rPr lang="it-IT" dirty="0"/>
                  <a:t>significa </a:t>
                </a:r>
                <a:r>
                  <a:rPr lang="it-IT" b="1" dirty="0"/>
                  <a:t>non è in relazione</a:t>
                </a:r>
                <a:r>
                  <a:rPr lang="it-IT" dirty="0"/>
                  <a:t>.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it-IT" dirty="0"/>
                  <a:t>In questo caso due elementi dell’insieme </a:t>
                </a:r>
                <a:r>
                  <a:rPr lang="it-IT" b="1" dirty="0"/>
                  <a:t>E</a:t>
                </a:r>
                <a:r>
                  <a:rPr lang="it-IT" dirty="0"/>
                  <a:t> non possono </a:t>
                </a:r>
                <a:br>
                  <a:rPr lang="it-IT" dirty="0"/>
                </a:br>
                <a:r>
                  <a:rPr lang="it-IT" dirty="0"/>
                  <a:t>mai essere legati da un’asola.</a:t>
                </a:r>
                <a:endParaRPr lang="it-IT" dirty="0">
                  <a:solidFill>
                    <a:srgbClr val="00B0F0"/>
                  </a:solidFill>
                </a:endParaRPr>
              </a:p>
              <a:p>
                <a:pPr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15ECE125-C9AA-7540-9F4D-B7A17194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47" y="4509120"/>
            <a:ext cx="3297312" cy="14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Proprietà delle relazioni in un insieme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PROPRIETÀ TRANSITIVA</a:t>
            </a:r>
          </a:p>
          <a:p>
            <a:pPr marL="0" indent="0">
              <a:buNone/>
            </a:pPr>
            <a:r>
              <a:rPr lang="it-IT" dirty="0"/>
              <a:t>Una relazione </a:t>
            </a:r>
            <a:r>
              <a:rPr lang="it-IT" dirty="0" err="1"/>
              <a:t>ℛ</a:t>
            </a:r>
            <a:r>
              <a:rPr lang="it-IT" dirty="0"/>
              <a:t> definita in un insieme si dice </a:t>
            </a:r>
            <a:r>
              <a:rPr lang="it-IT" b="1" dirty="0"/>
              <a:t>transitiva</a:t>
            </a:r>
            <a:r>
              <a:rPr lang="it-IT" dirty="0"/>
              <a:t> quando, considerati tre elementi </a:t>
            </a:r>
            <a:r>
              <a:rPr lang="it-IT" i="1" dirty="0"/>
              <a:t>a</a:t>
            </a:r>
            <a:r>
              <a:rPr lang="it-IT" dirty="0"/>
              <a:t>, </a:t>
            </a:r>
            <a:r>
              <a:rPr lang="it-IT" i="1" dirty="0"/>
              <a:t>b</a:t>
            </a:r>
            <a:r>
              <a:rPr lang="it-IT" dirty="0"/>
              <a:t>, </a:t>
            </a:r>
            <a:r>
              <a:rPr lang="it-IT" i="1" dirty="0"/>
              <a:t>c</a:t>
            </a:r>
            <a:r>
              <a:rPr lang="it-IT" dirty="0"/>
              <a:t> appartenenti all’insieme, se </a:t>
            </a:r>
            <a:r>
              <a:rPr lang="it-IT" i="1" dirty="0"/>
              <a:t>a</a:t>
            </a:r>
            <a:r>
              <a:rPr lang="it-IT" dirty="0"/>
              <a:t> </a:t>
            </a:r>
            <a:r>
              <a:rPr lang="it-IT" dirty="0" err="1"/>
              <a:t>ℛ</a:t>
            </a:r>
            <a:r>
              <a:rPr lang="it-IT" dirty="0"/>
              <a:t> </a:t>
            </a:r>
            <a:r>
              <a:rPr lang="it-IT" i="1" dirty="0"/>
              <a:t>b</a:t>
            </a:r>
            <a:r>
              <a:rPr lang="it-IT" dirty="0"/>
              <a:t> e </a:t>
            </a:r>
            <a:r>
              <a:rPr lang="it-IT" i="1" dirty="0"/>
              <a:t>b</a:t>
            </a:r>
            <a:r>
              <a:rPr lang="it-IT" dirty="0"/>
              <a:t> </a:t>
            </a:r>
            <a:r>
              <a:rPr lang="it-IT" dirty="0" err="1"/>
              <a:t>ℛ</a:t>
            </a:r>
            <a:r>
              <a:rPr lang="it-IT" dirty="0"/>
              <a:t> </a:t>
            </a:r>
            <a:r>
              <a:rPr lang="it-IT" i="1" dirty="0"/>
              <a:t>c</a:t>
            </a:r>
            <a:r>
              <a:rPr lang="it-IT" dirty="0"/>
              <a:t> allora anche </a:t>
            </a:r>
            <a:r>
              <a:rPr lang="it-IT" i="1" dirty="0"/>
              <a:t>a</a:t>
            </a:r>
            <a:r>
              <a:rPr lang="it-IT" dirty="0"/>
              <a:t> </a:t>
            </a:r>
            <a:r>
              <a:rPr lang="it-IT" dirty="0" err="1"/>
              <a:t>ℛ</a:t>
            </a:r>
            <a:r>
              <a:rPr lang="it-IT" dirty="0"/>
              <a:t> </a:t>
            </a:r>
            <a:r>
              <a:rPr lang="it-IT" i="1" dirty="0"/>
              <a:t>c</a:t>
            </a:r>
            <a:r>
              <a:rPr lang="it-IT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/>
              <a:t>Considerando l’insieme </a:t>
            </a:r>
            <a:r>
              <a:rPr lang="it-IT" b="1" dirty="0"/>
              <a:t>A</a:t>
            </a:r>
            <a:r>
              <a:rPr lang="it-IT" dirty="0"/>
              <a:t>: </a:t>
            </a:r>
          </a:p>
          <a:p>
            <a:pPr lvl="1"/>
            <a:r>
              <a:rPr lang="it-IT" b="1" dirty="0"/>
              <a:t>A</a:t>
            </a:r>
            <a:r>
              <a:rPr lang="it-IT" dirty="0"/>
              <a:t> = {carota, carciofo, cipolla, fagiolo, patata,  pomodoro} </a:t>
            </a:r>
          </a:p>
          <a:p>
            <a:pPr marL="0" indent="0">
              <a:buNone/>
            </a:pPr>
            <a:r>
              <a:rPr lang="it-IT" dirty="0"/>
              <a:t>e la relazione: </a:t>
            </a:r>
          </a:p>
          <a:p>
            <a:pPr lvl="1"/>
            <a:r>
              <a:rPr lang="it-IT" dirty="0" err="1"/>
              <a:t>ℛ</a:t>
            </a:r>
            <a:r>
              <a:rPr lang="it-IT" dirty="0"/>
              <a:t> = “… inizia con la stessa lettera di …” </a:t>
            </a:r>
          </a:p>
          <a:p>
            <a:pPr marL="0" indent="0">
              <a:buNone/>
            </a:pPr>
            <a:r>
              <a:rPr lang="it-IT" dirty="0"/>
              <a:t>possiamo osservare che: </a:t>
            </a:r>
          </a:p>
          <a:p>
            <a:pPr lvl="1"/>
            <a:r>
              <a:rPr lang="it-IT" dirty="0"/>
              <a:t>cipolla ℛ carota, carota ℛ carciofo, cipolla ℛ carciofo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Se un elemento è in relazione con un altro e questo è in relazione con un terzo, allora anche il primo e il terzo elemento sono in relazione tra loro e si forma così un triangolo con le frecce così posizionate: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097583-DC03-254E-9EC0-E1C244D3B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520"/>
          <a:stretch/>
        </p:blipFill>
        <p:spPr>
          <a:xfrm>
            <a:off x="5580112" y="3140968"/>
            <a:ext cx="3458415" cy="14401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407981-14BF-184D-A90A-11B139CC4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2" t="78244" r="37478"/>
          <a:stretch/>
        </p:blipFill>
        <p:spPr>
          <a:xfrm>
            <a:off x="3995936" y="5373216"/>
            <a:ext cx="100811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Relazioni di equivalenza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È possibile classificare una relazione in base alle proprietà di cui gode.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dirty="0"/>
              <a:t>Una relazione che gode delle proprietà riflessiva, simmetrica e transitiva si dice </a:t>
            </a:r>
            <a:r>
              <a:rPr lang="it-IT" b="1" dirty="0"/>
              <a:t>relazione di equivalenza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La relazione ℛ = “... inizia con la stessa lettera di ...” riferita all’insieme: </a:t>
            </a:r>
          </a:p>
          <a:p>
            <a:pPr lvl="1"/>
            <a:r>
              <a:rPr lang="it-IT" b="1" dirty="0"/>
              <a:t>A</a:t>
            </a:r>
            <a:r>
              <a:rPr lang="it-IT" dirty="0"/>
              <a:t> = {carota, carciofo, cipolla, fagiolo, patata,  pomodoro} </a:t>
            </a:r>
          </a:p>
          <a:p>
            <a:pPr marL="0" indent="0">
              <a:buNone/>
            </a:pPr>
            <a:r>
              <a:rPr lang="it-IT" dirty="0"/>
              <a:t>gode delle proprietà </a:t>
            </a:r>
            <a:r>
              <a:rPr lang="it-IT" b="1" dirty="0">
                <a:solidFill>
                  <a:srgbClr val="FF0000"/>
                </a:solidFill>
              </a:rPr>
              <a:t>riflessiva</a:t>
            </a:r>
            <a:r>
              <a:rPr lang="it-IT" dirty="0"/>
              <a:t>, </a:t>
            </a:r>
            <a:r>
              <a:rPr lang="it-IT" b="1" dirty="0">
                <a:solidFill>
                  <a:srgbClr val="00B050"/>
                </a:solidFill>
              </a:rPr>
              <a:t>simmetrica</a:t>
            </a:r>
            <a:r>
              <a:rPr lang="it-IT" dirty="0"/>
              <a:t> e </a:t>
            </a:r>
            <a:r>
              <a:rPr lang="it-IT" b="1" dirty="0">
                <a:solidFill>
                  <a:srgbClr val="00B0F0"/>
                </a:solidFill>
              </a:rPr>
              <a:t>transitiva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ed è quindi una relazione di equivalenza, come si vede </a:t>
            </a:r>
            <a:br>
              <a:rPr lang="it-IT" dirty="0"/>
            </a:br>
            <a:r>
              <a:rPr lang="it-IT" dirty="0"/>
              <a:t>dal grafo. </a:t>
            </a:r>
            <a:endParaRPr lang="it-IT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dirty="0"/>
              <a:t>Gli elementi carota, cipolla e carciofo sono equivalenti </a:t>
            </a:r>
            <a:br>
              <a:rPr lang="it-IT" dirty="0"/>
            </a:br>
            <a:r>
              <a:rPr lang="it-IT" dirty="0"/>
              <a:t>fra loro come pure patata e pomodoro.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Le relazioni di equivalenza ci permettono di classificare gli elementi di un insieme.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64566C-D051-4348-B5DA-D31E5E4E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284984"/>
            <a:ext cx="3403943" cy="159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6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Relazioni di equivalenza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6CBF0E-219C-AA49-8020-E7FAC332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16" y="1915792"/>
            <a:ext cx="3341192" cy="36108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40768"/>
            <a:ext cx="8229600" cy="453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RELAZIONI DI EQUIVALENZA E PARTIZIONI</a:t>
            </a:r>
          </a:p>
          <a:p>
            <a:pPr marL="0" indent="0">
              <a:buNone/>
            </a:pPr>
            <a:r>
              <a:rPr lang="it-IT" dirty="0"/>
              <a:t>Prendiamo in esame l’insieme: </a:t>
            </a:r>
          </a:p>
          <a:p>
            <a:pPr lvl="1">
              <a:spcBef>
                <a:spcPts val="800"/>
              </a:spcBef>
            </a:pPr>
            <a:r>
              <a:rPr lang="it-IT" b="1" dirty="0"/>
              <a:t>B</a:t>
            </a:r>
            <a:r>
              <a:rPr lang="it-IT" dirty="0"/>
              <a:t> = </a:t>
            </a:r>
          </a:p>
          <a:p>
            <a:pPr marL="0" indent="0">
              <a:buNone/>
            </a:pPr>
            <a:r>
              <a:rPr lang="it-IT" dirty="0"/>
              <a:t>e consideriamo la relazione: </a:t>
            </a:r>
          </a:p>
          <a:p>
            <a:pPr lvl="1"/>
            <a:r>
              <a:rPr lang="it-IT" dirty="0" err="1"/>
              <a:t>ℛ</a:t>
            </a:r>
            <a:r>
              <a:rPr lang="it-IT" dirty="0"/>
              <a:t> = “ … ha la stessa forma di …” </a:t>
            </a:r>
          </a:p>
          <a:p>
            <a:pPr marL="0" indent="0">
              <a:buNone/>
            </a:pPr>
            <a:r>
              <a:rPr lang="it-IT" dirty="0"/>
              <a:t>La relazione ℛ è una relazione di equivalenza in quanto sono verificate le proprietà: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riflessiva</a:t>
            </a:r>
            <a:r>
              <a:rPr lang="it-IT" dirty="0"/>
              <a:t>: ogni figura è in relazione con se stessa;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simmetrica</a:t>
            </a:r>
            <a:r>
              <a:rPr lang="it-IT" dirty="0"/>
              <a:t>: se una figura ha la stessa forma di un’altra, quest’ultima ha la stessa forma della prima;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transitiva</a:t>
            </a:r>
            <a:r>
              <a:rPr lang="it-IT" dirty="0"/>
              <a:t>: se una figura ha la forma di un’altra, e questa la stessa  forma di una terza, la prima e la terza figura hanno la stessa forma. </a:t>
            </a:r>
          </a:p>
          <a:p>
            <a:pPr>
              <a:spcBef>
                <a:spcPts val="1200"/>
              </a:spcBef>
              <a:buNone/>
            </a:pPr>
            <a:r>
              <a:rPr lang="it-IT" dirty="0"/>
              <a:t>L’insieme </a:t>
            </a:r>
            <a:r>
              <a:rPr lang="it-IT" b="1" dirty="0"/>
              <a:t>B</a:t>
            </a:r>
            <a:r>
              <a:rPr lang="it-IT" dirty="0"/>
              <a:t> è suddiviso dalla relazione ℛ in tre sottoinsiemi:</a:t>
            </a:r>
          </a:p>
          <a:p>
            <a:pPr lvl="1"/>
            <a:r>
              <a:rPr lang="it-IT" b="1" dirty="0" err="1"/>
              <a:t>B</a:t>
            </a:r>
            <a:r>
              <a:rPr lang="it-IT" b="1" baseline="-25000" dirty="0" err="1"/>
              <a:t>quadrato</a:t>
            </a:r>
            <a:r>
              <a:rPr lang="it-IT" dirty="0"/>
              <a:t>, </a:t>
            </a:r>
            <a:r>
              <a:rPr lang="it-IT" b="1" dirty="0" err="1"/>
              <a:t>B</a:t>
            </a:r>
            <a:r>
              <a:rPr lang="it-IT" b="1" baseline="-25000" dirty="0" err="1"/>
              <a:t>esagono</a:t>
            </a:r>
            <a:r>
              <a:rPr lang="it-IT" dirty="0"/>
              <a:t>, </a:t>
            </a:r>
            <a:r>
              <a:rPr lang="it-IT" b="1" dirty="0" err="1"/>
              <a:t>B</a:t>
            </a:r>
            <a:r>
              <a:rPr lang="it-IT" b="1" baseline="-25000" dirty="0" err="1"/>
              <a:t>cerchio</a:t>
            </a:r>
            <a:r>
              <a:rPr lang="it-IT" dirty="0"/>
              <a:t> </a:t>
            </a:r>
          </a:p>
          <a:p>
            <a:pPr>
              <a:buNone/>
            </a:pPr>
            <a:r>
              <a:rPr lang="it-IT" dirty="0"/>
              <a:t>che costituiscono una partizione di </a:t>
            </a:r>
            <a:r>
              <a:rPr lang="it-IT" b="1" dirty="0"/>
              <a:t>B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Questi sottoinsiemi sono detti </a:t>
            </a:r>
            <a:r>
              <a:rPr lang="it-IT" b="1" dirty="0"/>
              <a:t>classi di equivalenza </a:t>
            </a:r>
            <a:r>
              <a:rPr lang="it-IT" dirty="0"/>
              <a:t>perché gli elementi della classe sono equivalenti fra loro relativamente alla forma.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C9ACC8-E169-A346-9760-2C2F2649F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437112"/>
            <a:ext cx="3537359" cy="9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Relazioni di ordine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82352" y="1556792"/>
                <a:ext cx="8579296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sz="1500" dirty="0"/>
                  <a:t>Le relazioni di </a:t>
                </a:r>
                <a:r>
                  <a:rPr lang="it-IT" sz="1500" b="1" dirty="0"/>
                  <a:t>ordine</a:t>
                </a:r>
                <a:r>
                  <a:rPr lang="it-IT" sz="1500" dirty="0"/>
                  <a:t> ci permettono di dire se gli elementi di un insieme possono essere confrontati fra loro.</a:t>
                </a:r>
              </a:p>
              <a:p>
                <a:pPr>
                  <a:buNone/>
                </a:pPr>
                <a:endParaRPr lang="it-IT" sz="1500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RELAZIONE DI ORDINE LARGO</a:t>
                </a:r>
              </a:p>
              <a:p>
                <a:pPr marL="0" indent="0">
                  <a:buNone/>
                </a:pPr>
                <a:r>
                  <a:rPr lang="it-IT" sz="1500" dirty="0"/>
                  <a:t>Una relazione che gode delle proprietà riflessiva, antisimmetrica e transitiva si dice </a:t>
                </a:r>
                <a:r>
                  <a:rPr lang="it-IT" sz="1500" b="1" dirty="0"/>
                  <a:t>relazione d’ordine largo</a:t>
                </a:r>
                <a:r>
                  <a:rPr lang="it-IT" sz="1500" dirty="0"/>
                  <a:t>.</a:t>
                </a:r>
              </a:p>
              <a:p>
                <a:pPr>
                  <a:buNone/>
                </a:pPr>
                <a:r>
                  <a:rPr lang="it-IT" sz="1500" dirty="0"/>
                  <a:t>La relazione ℛ = “... è minore o uguale a ...” applicata all’insieme:</a:t>
                </a:r>
              </a:p>
              <a:p>
                <a:pPr>
                  <a:buNone/>
                </a:pPr>
                <a:r>
                  <a:rPr lang="it-IT" sz="1500" b="1" dirty="0"/>
                  <a:t>	B</a:t>
                </a:r>
                <a:r>
                  <a:rPr lang="it-IT" sz="1500" dirty="0"/>
                  <a:t> = {1, 21, 31,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r>
                  <a:rPr lang="it-IT" sz="1500" dirty="0"/>
                  <a:t>} </a:t>
                </a:r>
              </a:p>
              <a:p>
                <a:pPr>
                  <a:buNone/>
                </a:pPr>
                <a:r>
                  <a:rPr lang="it-IT" sz="1500" dirty="0"/>
                  <a:t>è una relazione di ordine largo poiché è: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500" b="1" dirty="0"/>
                  <a:t>riflessiva</a:t>
                </a:r>
                <a:r>
                  <a:rPr lang="it-IT" sz="1500" dirty="0"/>
                  <a:t>: 1 ℛ 1; 21 ℛ 21; 31 ℛ 31;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i="1" dirty="0"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r>
                  <a:rPr lang="it-IT" sz="1500" dirty="0"/>
                  <a:t> ℛ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i="1" dirty="0"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endParaRPr lang="it-IT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500" b="1" dirty="0"/>
                  <a:t>transitiva</a:t>
                </a:r>
                <a:r>
                  <a:rPr lang="it-IT" sz="1500" dirty="0"/>
                  <a:t>: se 1 ℛ 21 e 21 ℛ 31, allora 1 ℛ 31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500" b="1" dirty="0"/>
                  <a:t>antisimmetrica</a:t>
                </a:r>
                <a:r>
                  <a:rPr lang="it-IT" sz="1500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i="1" dirty="0"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r>
                  <a:rPr lang="it-IT" sz="1500" dirty="0"/>
                  <a:t> ℛ 21 e 21 ℛ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i="1" dirty="0"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r>
                  <a:rPr lang="it-IT" sz="1500" dirty="0"/>
                  <a:t> perché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15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500" i="1" dirty="0"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r>
                  <a:rPr lang="it-IT" sz="1500" dirty="0"/>
                  <a:t> = 21 </a:t>
                </a:r>
              </a:p>
              <a:p>
                <a:pPr>
                  <a:buNone/>
                </a:pPr>
                <a:endParaRPr lang="it-IT" sz="1500" dirty="0"/>
              </a:p>
              <a:p>
                <a:pPr marL="0" indent="0">
                  <a:buNone/>
                </a:pPr>
                <a:r>
                  <a:rPr lang="it-IT" sz="1500" dirty="0"/>
                  <a:t>Una relazione di ordine largo può essere rappresentata dai simboli: ≤ (minore o uguale) e ≥ (maggiore o uguale) e le proprietà possono essere rappresentate così: </a:t>
                </a:r>
              </a:p>
              <a:p>
                <a:pPr lvl="1">
                  <a:tabLst>
                    <a:tab pos="2882900" algn="l"/>
                  </a:tabLst>
                </a:pPr>
                <a:r>
                  <a:rPr lang="it-IT" sz="1500" i="1" dirty="0"/>
                  <a:t>a</a:t>
                </a:r>
                <a:r>
                  <a:rPr lang="it-IT" sz="1500" dirty="0"/>
                  <a:t> ≤ </a:t>
                </a:r>
                <a:r>
                  <a:rPr lang="it-IT" sz="1500" i="1" dirty="0"/>
                  <a:t>a</a:t>
                </a:r>
                <a:r>
                  <a:rPr lang="it-IT" sz="1500" dirty="0"/>
                  <a:t>	riflessiva </a:t>
                </a:r>
              </a:p>
              <a:p>
                <a:pPr lvl="1">
                  <a:tabLst>
                    <a:tab pos="2882900" algn="l"/>
                  </a:tabLst>
                </a:pPr>
                <a:r>
                  <a:rPr lang="it-IT" sz="1500" dirty="0"/>
                  <a:t>se </a:t>
                </a:r>
                <a:r>
                  <a:rPr lang="it-IT" sz="1500" i="1" dirty="0"/>
                  <a:t>a</a:t>
                </a:r>
                <a:r>
                  <a:rPr lang="it-IT" sz="1500" dirty="0"/>
                  <a:t> ≤ </a:t>
                </a:r>
                <a:r>
                  <a:rPr lang="it-IT" sz="1500" i="1" dirty="0"/>
                  <a:t>b</a:t>
                </a:r>
                <a:r>
                  <a:rPr lang="it-IT" sz="1500" dirty="0"/>
                  <a:t> e </a:t>
                </a:r>
                <a:r>
                  <a:rPr lang="it-IT" sz="1500" i="1" dirty="0"/>
                  <a:t>b</a:t>
                </a:r>
                <a:r>
                  <a:rPr lang="it-IT" sz="1500" dirty="0"/>
                  <a:t> ≤ </a:t>
                </a:r>
                <a:r>
                  <a:rPr lang="it-IT" sz="1500" i="1" dirty="0"/>
                  <a:t>c</a:t>
                </a:r>
                <a:r>
                  <a:rPr lang="it-IT" sz="1500" dirty="0"/>
                  <a:t> allora </a:t>
                </a:r>
                <a:r>
                  <a:rPr lang="it-IT" sz="1500" i="1" dirty="0"/>
                  <a:t>a</a:t>
                </a:r>
                <a:r>
                  <a:rPr lang="it-IT" sz="1500" dirty="0"/>
                  <a:t> ≤ </a:t>
                </a:r>
                <a:r>
                  <a:rPr lang="it-IT" sz="1500" i="1" dirty="0"/>
                  <a:t>c</a:t>
                </a:r>
                <a:r>
                  <a:rPr lang="it-IT" sz="1500" dirty="0"/>
                  <a:t>	transitiva </a:t>
                </a:r>
              </a:p>
              <a:p>
                <a:pPr lvl="1">
                  <a:tabLst>
                    <a:tab pos="2882900" algn="l"/>
                  </a:tabLst>
                </a:pPr>
                <a:r>
                  <a:rPr lang="it-IT" sz="1500" dirty="0"/>
                  <a:t>se </a:t>
                </a:r>
                <a:r>
                  <a:rPr lang="it-IT" sz="1500" i="1" dirty="0"/>
                  <a:t>a</a:t>
                </a:r>
                <a:r>
                  <a:rPr lang="it-IT" sz="1500" dirty="0"/>
                  <a:t> ≤ </a:t>
                </a:r>
                <a:r>
                  <a:rPr lang="it-IT" sz="1500" i="1" dirty="0"/>
                  <a:t>b</a:t>
                </a:r>
                <a:r>
                  <a:rPr lang="it-IT" sz="1500" dirty="0"/>
                  <a:t> e </a:t>
                </a:r>
                <a:r>
                  <a:rPr lang="it-IT" sz="1500" i="1" dirty="0"/>
                  <a:t>b</a:t>
                </a:r>
                <a:r>
                  <a:rPr lang="it-IT" sz="1500" dirty="0"/>
                  <a:t> ≤ </a:t>
                </a:r>
                <a:r>
                  <a:rPr lang="it-IT" sz="1500" i="1" dirty="0"/>
                  <a:t>a</a:t>
                </a:r>
                <a:r>
                  <a:rPr lang="it-IT" sz="1500" dirty="0"/>
                  <a:t> allora </a:t>
                </a:r>
                <a:r>
                  <a:rPr lang="it-IT" sz="1500" i="1" dirty="0"/>
                  <a:t>a</a:t>
                </a:r>
                <a:r>
                  <a:rPr lang="it-IT" sz="1500" dirty="0"/>
                  <a:t> = </a:t>
                </a:r>
                <a:r>
                  <a:rPr lang="it-IT" sz="1500" i="1" dirty="0"/>
                  <a:t>b</a:t>
                </a:r>
                <a:r>
                  <a:rPr lang="it-IT" sz="1500" dirty="0"/>
                  <a:t>	antisimmetrica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82352" y="1556792"/>
                <a:ext cx="8579296" cy="4536000"/>
              </a:xfrm>
              <a:blipFill>
                <a:blip r:embed="rId2"/>
                <a:stretch>
                  <a:fillRect l="-444" t="-279" b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B9020316-4BE0-A342-B53F-34496E89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284984"/>
            <a:ext cx="2088232" cy="10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Relazioni di ordine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RELAZIONE DI ORDINE STRETTO</a:t>
                </a:r>
              </a:p>
              <a:p>
                <a:pPr marL="0" indent="0">
                  <a:buNone/>
                </a:pPr>
                <a:r>
                  <a:rPr lang="it-IT" dirty="0"/>
                  <a:t>Una relazione che gode delle proprietà </a:t>
                </a:r>
                <a:r>
                  <a:rPr lang="it-IT" dirty="0" err="1"/>
                  <a:t>antiriflessiva</a:t>
                </a:r>
                <a:r>
                  <a:rPr lang="it-IT" dirty="0"/>
                  <a:t>, transitiva e asimmetrica si dice </a:t>
                </a:r>
                <a:r>
                  <a:rPr lang="it-IT" b="1" dirty="0"/>
                  <a:t>relazione d’ordine stretto</a:t>
                </a:r>
                <a:r>
                  <a:rPr lang="it-IT" dirty="0"/>
                  <a:t>.</a:t>
                </a:r>
              </a:p>
              <a:p>
                <a:pPr>
                  <a:buNone/>
                </a:pPr>
                <a:r>
                  <a:rPr lang="it-IT" dirty="0"/>
                  <a:t>La relazione ℛ = “... è minore di ...” applicata all’insieme:</a:t>
                </a:r>
              </a:p>
              <a:p>
                <a:pPr>
                  <a:buNone/>
                </a:pPr>
                <a:r>
                  <a:rPr lang="it-IT" b="1" dirty="0"/>
                  <a:t>	B</a:t>
                </a:r>
                <a:r>
                  <a:rPr lang="it-IT" dirty="0"/>
                  <a:t> = {1, 21, 31,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 dirty="0"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r>
                  <a:rPr lang="it-IT" dirty="0"/>
                  <a:t>} </a:t>
                </a:r>
              </a:p>
              <a:p>
                <a:pPr>
                  <a:buNone/>
                </a:pPr>
                <a:r>
                  <a:rPr lang="it-IT" dirty="0"/>
                  <a:t>è una relazione di ordine stretto poiché è: </a:t>
                </a:r>
                <a:endParaRPr lang="it-IT" b="1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:r>
                  <a:rPr lang="it-IT" dirty="0"/>
                  <a:t>• </a:t>
                </a:r>
                <a:r>
                  <a:rPr lang="it-IT" b="1" dirty="0"/>
                  <a:t>antiriflessiva</a:t>
                </a:r>
                <a:r>
                  <a:rPr lang="it-IT" dirty="0"/>
                  <a:t>: 1 ℛ 1; 21 ℛ 21; 31 ℛ 31;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 dirty="0"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r>
                  <a:rPr lang="it-IT" dirty="0"/>
                  <a:t> ℛ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 dirty="0">
                            <a:latin typeface="Cambria Math"/>
                          </a:rPr>
                          <m:t>441</m:t>
                        </m:r>
                      </m:e>
                    </m:rad>
                  </m:oMath>
                </a14:m>
                <a:endParaRPr lang="it-IT" dirty="0"/>
              </a:p>
              <a:p>
                <a:pPr>
                  <a:buNone/>
                </a:pPr>
                <a:r>
                  <a:rPr lang="it-IT" dirty="0"/>
                  <a:t>• </a:t>
                </a:r>
                <a:r>
                  <a:rPr lang="it-IT" b="1" dirty="0"/>
                  <a:t>transitiva</a:t>
                </a:r>
                <a:r>
                  <a:rPr lang="it-IT" dirty="0"/>
                  <a:t>: se 1 ℛ 21 e 21 ℛ 31 allora 1 ℛ 31 </a:t>
                </a:r>
              </a:p>
              <a:p>
                <a:pPr>
                  <a:buNone/>
                </a:pPr>
                <a:r>
                  <a:rPr lang="it-IT" dirty="0"/>
                  <a:t>• </a:t>
                </a:r>
                <a:r>
                  <a:rPr lang="it-IT" b="1" dirty="0"/>
                  <a:t>asimmetrica</a:t>
                </a:r>
                <a:r>
                  <a:rPr lang="it-IT" dirty="0"/>
                  <a:t>: 1 ℛ 21 e 21 ℛ 1 </a:t>
                </a:r>
              </a:p>
              <a:p>
                <a:pPr>
                  <a:buNone/>
                </a:pPr>
                <a:endParaRPr lang="it-IT" dirty="0"/>
              </a:p>
              <a:p>
                <a:pPr>
                  <a:buNone/>
                </a:pPr>
                <a:r>
                  <a:rPr lang="it-IT" dirty="0"/>
                  <a:t>Una relazione di ordine stretto può essere rappresentata dai simboli &lt; (minore) o &gt; (maggiore) e le proprietà di cui gode possono essere rappresentate così: </a:t>
                </a:r>
              </a:p>
              <a:p>
                <a:pPr lvl="1">
                  <a:tabLst>
                    <a:tab pos="2880000" algn="l"/>
                  </a:tabLst>
                </a:pPr>
                <a:r>
                  <a:rPr lang="it-IT" i="1" dirty="0"/>
                  <a:t>a</a:t>
                </a:r>
                <a:r>
                  <a:rPr lang="it-IT" dirty="0"/>
                  <a:t> </a:t>
                </a:r>
                <a:r>
                  <a:rPr lang="it-IT" strike="sngStrike" dirty="0"/>
                  <a:t>&lt;</a:t>
                </a:r>
                <a:r>
                  <a:rPr lang="it-IT" dirty="0"/>
                  <a:t> </a:t>
                </a:r>
                <a:r>
                  <a:rPr lang="it-IT" i="1" dirty="0"/>
                  <a:t>a</a:t>
                </a:r>
                <a:r>
                  <a:rPr lang="it-IT" dirty="0"/>
                  <a:t>	</a:t>
                </a:r>
                <a:r>
                  <a:rPr lang="it-IT" dirty="0" err="1"/>
                  <a:t>antiriflessiva</a:t>
                </a:r>
                <a:endParaRPr lang="it-IT" dirty="0"/>
              </a:p>
              <a:p>
                <a:pPr lvl="1">
                  <a:tabLst>
                    <a:tab pos="2880000" algn="l"/>
                  </a:tabLst>
                </a:pPr>
                <a:r>
                  <a:rPr lang="it-IT" dirty="0"/>
                  <a:t>se </a:t>
                </a:r>
                <a:r>
                  <a:rPr lang="it-IT" i="1" dirty="0"/>
                  <a:t>a</a:t>
                </a:r>
                <a:r>
                  <a:rPr lang="it-IT" dirty="0"/>
                  <a:t> &lt; </a:t>
                </a:r>
                <a:r>
                  <a:rPr lang="it-IT" i="1" dirty="0"/>
                  <a:t>b</a:t>
                </a:r>
                <a:r>
                  <a:rPr lang="it-IT" dirty="0"/>
                  <a:t> &lt; </a:t>
                </a:r>
                <a:r>
                  <a:rPr lang="it-IT" i="1" dirty="0"/>
                  <a:t>c</a:t>
                </a:r>
                <a:r>
                  <a:rPr lang="it-IT" dirty="0"/>
                  <a:t> allora </a:t>
                </a:r>
                <a:r>
                  <a:rPr lang="it-IT" i="1" dirty="0"/>
                  <a:t>a</a:t>
                </a:r>
                <a:r>
                  <a:rPr lang="it-IT" dirty="0"/>
                  <a:t> &lt; </a:t>
                </a:r>
                <a:r>
                  <a:rPr lang="it-IT" i="1" dirty="0"/>
                  <a:t>c</a:t>
                </a:r>
                <a:r>
                  <a:rPr lang="it-IT" dirty="0"/>
                  <a:t>	transitiva </a:t>
                </a:r>
              </a:p>
              <a:p>
                <a:pPr lvl="1">
                  <a:tabLst>
                    <a:tab pos="2880000" algn="l"/>
                  </a:tabLst>
                </a:pPr>
                <a:r>
                  <a:rPr lang="it-IT" dirty="0"/>
                  <a:t>se </a:t>
                </a:r>
                <a:r>
                  <a:rPr lang="it-IT" i="1" dirty="0"/>
                  <a:t>a</a:t>
                </a:r>
                <a:r>
                  <a:rPr lang="it-IT" dirty="0"/>
                  <a:t> &lt; </a:t>
                </a:r>
                <a:r>
                  <a:rPr lang="it-IT" i="1" dirty="0"/>
                  <a:t>b</a:t>
                </a:r>
                <a:r>
                  <a:rPr lang="it-IT" dirty="0"/>
                  <a:t> allora </a:t>
                </a:r>
                <a:r>
                  <a:rPr lang="it-IT" i="1" dirty="0"/>
                  <a:t>b</a:t>
                </a:r>
                <a:r>
                  <a:rPr lang="it-IT" dirty="0"/>
                  <a:t> </a:t>
                </a:r>
                <a:r>
                  <a:rPr lang="it-IT" strike="sngStrike" dirty="0"/>
                  <a:t>&lt;</a:t>
                </a:r>
                <a:r>
                  <a:rPr lang="it-IT" dirty="0"/>
                  <a:t> </a:t>
                </a:r>
                <a:r>
                  <a:rPr lang="it-IT" i="1" dirty="0"/>
                  <a:t>a</a:t>
                </a:r>
                <a:r>
                  <a:rPr lang="it-IT" dirty="0"/>
                  <a:t>	asimmetrica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FD7A90BC-46AF-4144-8451-A4F2B99EA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284984"/>
            <a:ext cx="2134038" cy="10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8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Differenza fra insiemi </a:t>
            </a:r>
            <a:br>
              <a:rPr lang="it-IT" b="1" dirty="0"/>
            </a:br>
            <a:r>
              <a:rPr lang="it-IT" b="1" dirty="0"/>
              <a:t>e insieme complementare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460844"/>
            <a:ext cx="8229600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500" dirty="0"/>
              <a:t>La </a:t>
            </a:r>
            <a:r>
              <a:rPr lang="it-IT" sz="1500" b="1" dirty="0"/>
              <a:t>differenza fra due insiemi A</a:t>
            </a:r>
            <a:r>
              <a:rPr lang="it-IT" sz="1500" dirty="0"/>
              <a:t> e </a:t>
            </a:r>
            <a:r>
              <a:rPr lang="it-IT" sz="1500" b="1" dirty="0"/>
              <a:t>B</a:t>
            </a:r>
            <a:r>
              <a:rPr lang="it-IT" sz="1500" dirty="0"/>
              <a:t> è l’insieme </a:t>
            </a:r>
            <a:r>
              <a:rPr lang="it-IT" sz="1500" b="1" dirty="0"/>
              <a:t>C</a:t>
            </a:r>
            <a:r>
              <a:rPr lang="it-IT" sz="1500" dirty="0"/>
              <a:t> costituito da tutti gli elementi di </a:t>
            </a:r>
            <a:r>
              <a:rPr lang="it-IT" sz="1500" b="1" dirty="0"/>
              <a:t>A </a:t>
            </a:r>
            <a:r>
              <a:rPr lang="it-IT" sz="1500" dirty="0"/>
              <a:t>che non appartengono a </a:t>
            </a:r>
            <a:r>
              <a:rPr lang="it-IT" sz="1500" b="1" dirty="0"/>
              <a:t>B</a:t>
            </a:r>
            <a:r>
              <a:rPr lang="it-IT" sz="1500" dirty="0"/>
              <a:t>: </a:t>
            </a:r>
          </a:p>
          <a:p>
            <a:pPr marL="0" indent="0">
              <a:buNone/>
            </a:pPr>
            <a:r>
              <a:rPr lang="it-IT" sz="1500" b="1" dirty="0"/>
              <a:t>	C </a:t>
            </a:r>
            <a:r>
              <a:rPr lang="it-IT" sz="1500" dirty="0"/>
              <a:t>= </a:t>
            </a:r>
            <a:r>
              <a:rPr lang="it-IT" sz="1500" b="1" dirty="0"/>
              <a:t>A</a:t>
            </a:r>
            <a:r>
              <a:rPr lang="it-IT" sz="1500" dirty="0"/>
              <a:t>\</a:t>
            </a:r>
            <a:r>
              <a:rPr lang="it-IT" sz="1500" b="1" dirty="0"/>
              <a:t>B</a:t>
            </a:r>
            <a:r>
              <a:rPr lang="it-IT" sz="1500" dirty="0"/>
              <a:t> = {</a:t>
            </a:r>
            <a:r>
              <a:rPr lang="it-IT" sz="1500" i="1" dirty="0" err="1"/>
              <a:t>x</a:t>
            </a:r>
            <a:r>
              <a:rPr lang="it-IT" sz="1500" dirty="0" err="1"/>
              <a:t>|</a:t>
            </a:r>
            <a:r>
              <a:rPr lang="it-IT" sz="1500" i="1" dirty="0" err="1"/>
              <a:t>x</a:t>
            </a:r>
            <a:r>
              <a:rPr lang="it-IT" sz="1500" dirty="0"/>
              <a:t> ∈ </a:t>
            </a:r>
            <a:r>
              <a:rPr lang="it-IT" sz="1500" b="1" dirty="0"/>
              <a:t>A</a:t>
            </a:r>
            <a:r>
              <a:rPr lang="it-IT" sz="1500" dirty="0"/>
              <a:t> e </a:t>
            </a:r>
            <a:r>
              <a:rPr lang="it-IT" sz="1500" i="1" dirty="0"/>
              <a:t>x</a:t>
            </a:r>
            <a:r>
              <a:rPr lang="it-IT" sz="1500" dirty="0"/>
              <a:t> ∉ </a:t>
            </a:r>
            <a:r>
              <a:rPr lang="it-IT" sz="1500" b="1" dirty="0"/>
              <a:t>B</a:t>
            </a:r>
            <a:r>
              <a:rPr lang="it-IT" sz="1500" dirty="0"/>
              <a:t>}   	</a:t>
            </a:r>
          </a:p>
          <a:p>
            <a:pPr marL="0" indent="0">
              <a:buNone/>
            </a:pPr>
            <a:r>
              <a:rPr lang="it-IT" sz="1500" b="1" dirty="0"/>
              <a:t>A</a:t>
            </a:r>
            <a:r>
              <a:rPr lang="it-IT" sz="1500" dirty="0"/>
              <a:t> = {</a:t>
            </a:r>
            <a:r>
              <a:rPr lang="it-IT" sz="1500" i="1" dirty="0" err="1"/>
              <a:t>x</a:t>
            </a:r>
            <a:r>
              <a:rPr lang="it-IT" sz="1500" dirty="0" err="1"/>
              <a:t>|</a:t>
            </a:r>
            <a:r>
              <a:rPr lang="it-IT" sz="1500" i="1" dirty="0" err="1"/>
              <a:t>x</a:t>
            </a:r>
            <a:r>
              <a:rPr lang="it-IT" sz="1500" dirty="0"/>
              <a:t> è un alunno interrogato in storia} 	</a:t>
            </a:r>
            <a:r>
              <a:rPr lang="it-IT" sz="1500" b="1" dirty="0"/>
              <a:t>B</a:t>
            </a:r>
            <a:r>
              <a:rPr lang="it-IT" sz="1500" dirty="0"/>
              <a:t> = {</a:t>
            </a:r>
            <a:r>
              <a:rPr lang="it-IT" sz="1500" i="1" dirty="0" err="1"/>
              <a:t>x</a:t>
            </a:r>
            <a:r>
              <a:rPr lang="it-IT" sz="1500" dirty="0" err="1"/>
              <a:t>|</a:t>
            </a:r>
            <a:r>
              <a:rPr lang="it-IT" sz="1500" i="1" dirty="0" err="1"/>
              <a:t>x</a:t>
            </a:r>
            <a:r>
              <a:rPr lang="it-IT" sz="1500" dirty="0"/>
              <a:t> è un alunno interrogato in geografia} </a:t>
            </a:r>
          </a:p>
          <a:p>
            <a:pPr marL="0" indent="0">
              <a:buNone/>
            </a:pPr>
            <a:endParaRPr lang="it-IT" sz="1500" dirty="0"/>
          </a:p>
          <a:p>
            <a:pPr marL="0" indent="0">
              <a:buNone/>
            </a:pPr>
            <a:r>
              <a:rPr lang="it-IT" sz="1500" dirty="0"/>
              <a:t>L’insieme formato da tutti gli alunni che appartengono ad </a:t>
            </a:r>
            <a:r>
              <a:rPr lang="it-IT" sz="1500" b="1" dirty="0"/>
              <a:t>A</a:t>
            </a:r>
            <a:r>
              <a:rPr lang="it-IT" sz="1500" dirty="0"/>
              <a:t> ma non a </a:t>
            </a:r>
            <a:r>
              <a:rPr lang="it-IT" sz="1500" b="1" dirty="0"/>
              <a:t>B</a:t>
            </a:r>
            <a:r>
              <a:rPr lang="it-IT" sz="1500" dirty="0"/>
              <a:t> prende il nome di </a:t>
            </a:r>
            <a:r>
              <a:rPr lang="it-IT" sz="1500" b="1" dirty="0"/>
              <a:t>insieme differenza tra A e B </a:t>
            </a:r>
            <a:r>
              <a:rPr lang="it-IT" sz="1500" dirty="0"/>
              <a:t>e si indica con </a:t>
            </a:r>
            <a:r>
              <a:rPr lang="it-IT" sz="1500" b="1" dirty="0"/>
              <a:t>A – B </a:t>
            </a:r>
            <a:r>
              <a:rPr lang="it-IT" sz="1500" dirty="0"/>
              <a:t>o </a:t>
            </a:r>
            <a:r>
              <a:rPr lang="it-IT" sz="1500" b="1" dirty="0"/>
              <a:t>A</a:t>
            </a:r>
            <a:r>
              <a:rPr lang="it-IT" sz="1500" dirty="0"/>
              <a:t>\</a:t>
            </a:r>
            <a:r>
              <a:rPr lang="it-IT" sz="1500" b="1" dirty="0"/>
              <a:t>B</a:t>
            </a:r>
          </a:p>
          <a:p>
            <a:pPr>
              <a:buNone/>
            </a:pPr>
            <a:r>
              <a:rPr lang="it-IT" sz="1500" b="1" dirty="0"/>
              <a:t>	A</a:t>
            </a:r>
            <a:r>
              <a:rPr lang="it-IT" sz="1500" dirty="0"/>
              <a:t>\</a:t>
            </a:r>
            <a:r>
              <a:rPr lang="it-IT" sz="1500" b="1" dirty="0"/>
              <a:t>B </a:t>
            </a:r>
            <a:r>
              <a:rPr lang="it-IT" sz="1500" dirty="0"/>
              <a:t>= {</a:t>
            </a:r>
            <a:r>
              <a:rPr lang="it-IT" sz="1500" i="1" dirty="0" err="1"/>
              <a:t>x</a:t>
            </a:r>
            <a:r>
              <a:rPr lang="it-IT" sz="1500" dirty="0" err="1"/>
              <a:t>|</a:t>
            </a:r>
            <a:r>
              <a:rPr lang="it-IT" sz="1500" i="1" dirty="0" err="1"/>
              <a:t>x</a:t>
            </a:r>
            <a:r>
              <a:rPr lang="it-IT" sz="1500" dirty="0"/>
              <a:t> è un alunno interrogato in storia </a:t>
            </a:r>
            <a:r>
              <a:rPr lang="it-IT" sz="1500" b="1" dirty="0"/>
              <a:t>e non </a:t>
            </a:r>
            <a:r>
              <a:rPr lang="it-IT" sz="1500" dirty="0"/>
              <a:t>in geografia}</a:t>
            </a:r>
          </a:p>
          <a:p>
            <a:pPr>
              <a:buNone/>
            </a:pPr>
            <a:r>
              <a:rPr lang="it-IT" sz="1500" dirty="0"/>
              <a:t>La scrittura </a:t>
            </a:r>
            <a:r>
              <a:rPr lang="it-IT" sz="1500" b="1" i="1" dirty="0"/>
              <a:t>e non </a:t>
            </a:r>
            <a:r>
              <a:rPr lang="it-IT" sz="1500" dirty="0"/>
              <a:t>che unisce le due caratteristiche è associata all’operazione di differenza.</a:t>
            </a:r>
            <a:endParaRPr lang="it-IT" sz="1500" dirty="0">
              <a:solidFill>
                <a:srgbClr val="FF0000"/>
              </a:solidFill>
            </a:endParaRPr>
          </a:p>
          <a:p>
            <a:pPr>
              <a:spcBef>
                <a:spcPts val="2000"/>
              </a:spcBef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INSIEME COMPLEMENTARE</a:t>
            </a:r>
          </a:p>
          <a:p>
            <a:pPr marL="0" indent="0">
              <a:buNone/>
            </a:pPr>
            <a:r>
              <a:rPr lang="it-IT" sz="1500" dirty="0"/>
              <a:t>Se </a:t>
            </a:r>
            <a:r>
              <a:rPr lang="it-IT" sz="1500" b="1" dirty="0"/>
              <a:t>B</a:t>
            </a:r>
            <a:r>
              <a:rPr lang="it-IT" sz="1500" dirty="0"/>
              <a:t> è un sottoinsieme di </a:t>
            </a:r>
            <a:r>
              <a:rPr lang="it-IT" sz="1500" b="1" dirty="0"/>
              <a:t>A</a:t>
            </a:r>
            <a:r>
              <a:rPr lang="it-IT" sz="1500" dirty="0"/>
              <a:t>, l’insieme differenza </a:t>
            </a:r>
            <a:r>
              <a:rPr lang="it-IT" sz="1500" b="1" dirty="0"/>
              <a:t>A − B </a:t>
            </a:r>
            <a:r>
              <a:rPr lang="it-IT" sz="1500" dirty="0"/>
              <a:t>si dice </a:t>
            </a:r>
            <a:br>
              <a:rPr lang="it-IT" sz="1500" dirty="0"/>
            </a:br>
            <a:r>
              <a:rPr lang="it-IT" sz="1500" b="1" dirty="0"/>
              <a:t>complementare di B rispetto ad A</a:t>
            </a:r>
            <a:r>
              <a:rPr lang="it-IT" sz="1500" dirty="0"/>
              <a:t> e si scrive </a:t>
            </a:r>
            <a:r>
              <a:rPr lang="it-IT" sz="1500" b="1" dirty="0"/>
              <a:t>𝒞</a:t>
            </a:r>
            <a:r>
              <a:rPr lang="it-IT" sz="1500" b="1" baseline="-25000" dirty="0"/>
              <a:t>A</a:t>
            </a:r>
            <a:r>
              <a:rPr lang="it-IT" sz="1500" b="1" dirty="0"/>
              <a:t>B</a:t>
            </a:r>
            <a:r>
              <a:rPr lang="it-IT" sz="1500" dirty="0"/>
              <a:t>. </a:t>
            </a:r>
          </a:p>
          <a:p>
            <a:pPr lvl="1"/>
            <a:r>
              <a:rPr lang="it-IT" sz="1500" b="1" dirty="0"/>
              <a:t>A</a:t>
            </a:r>
            <a:r>
              <a:rPr lang="it-IT" sz="1500" dirty="0"/>
              <a:t> = {</a:t>
            </a:r>
            <a:r>
              <a:rPr lang="it-IT" sz="1500" i="1" dirty="0" err="1"/>
              <a:t>x</a:t>
            </a:r>
            <a:r>
              <a:rPr lang="it-IT" sz="1500" dirty="0" err="1"/>
              <a:t>|</a:t>
            </a:r>
            <a:r>
              <a:rPr lang="it-IT" sz="1500" i="1" dirty="0" err="1"/>
              <a:t>x</a:t>
            </a:r>
            <a:r>
              <a:rPr lang="it-IT" sz="1500" dirty="0"/>
              <a:t> è un cittadino europeo}</a:t>
            </a:r>
          </a:p>
          <a:p>
            <a:pPr lvl="1"/>
            <a:r>
              <a:rPr lang="it-IT" sz="1500" b="1" dirty="0"/>
              <a:t>B</a:t>
            </a:r>
            <a:r>
              <a:rPr lang="it-IT" sz="1500" dirty="0"/>
              <a:t> = {</a:t>
            </a:r>
            <a:r>
              <a:rPr lang="it-IT" sz="1500" i="1" dirty="0" err="1"/>
              <a:t>x</a:t>
            </a:r>
            <a:r>
              <a:rPr lang="it-IT" sz="1500" dirty="0" err="1"/>
              <a:t>|</a:t>
            </a:r>
            <a:r>
              <a:rPr lang="it-IT" sz="1500" i="1" dirty="0" err="1"/>
              <a:t>x</a:t>
            </a:r>
            <a:r>
              <a:rPr lang="it-IT" sz="1500" dirty="0"/>
              <a:t> è un cittadino europeo abitante in Spagna}</a:t>
            </a:r>
          </a:p>
          <a:p>
            <a:pPr marL="0" indent="0">
              <a:buNone/>
            </a:pPr>
            <a:r>
              <a:rPr lang="it-IT" sz="1500" dirty="0"/>
              <a:t>L’insieme di tutti i cittadini europei che non abitano in Spagna costituisce l’insieme complementare: </a:t>
            </a:r>
          </a:p>
          <a:p>
            <a:pPr marL="0" indent="0">
              <a:buNone/>
            </a:pPr>
            <a:r>
              <a:rPr lang="it-IT" sz="1500" b="1" dirty="0"/>
              <a:t>          𝒞</a:t>
            </a:r>
            <a:r>
              <a:rPr lang="it-IT" sz="1500" b="1" baseline="-25000" dirty="0"/>
              <a:t>A</a:t>
            </a:r>
            <a:r>
              <a:rPr lang="it-IT" sz="1500" b="1" dirty="0"/>
              <a:t>B</a:t>
            </a:r>
            <a:r>
              <a:rPr lang="it-IT" sz="1500" dirty="0"/>
              <a:t> = </a:t>
            </a:r>
            <a:r>
              <a:rPr lang="it-IT" sz="1500" b="1" dirty="0"/>
              <a:t>A</a:t>
            </a:r>
            <a:r>
              <a:rPr lang="it-IT" sz="1500" dirty="0"/>
              <a:t> − </a:t>
            </a:r>
            <a:r>
              <a:rPr lang="it-IT" sz="1500" b="1" dirty="0"/>
              <a:t>B</a:t>
            </a:r>
            <a:r>
              <a:rPr lang="it-IT" sz="1500" dirty="0"/>
              <a:t> = {</a:t>
            </a:r>
            <a:r>
              <a:rPr lang="it-IT" sz="1500" i="1" dirty="0" err="1"/>
              <a:t>x</a:t>
            </a:r>
            <a:r>
              <a:rPr lang="it-IT" sz="1500" dirty="0" err="1"/>
              <a:t>|</a:t>
            </a:r>
            <a:r>
              <a:rPr lang="it-IT" sz="1500" i="1" dirty="0" err="1"/>
              <a:t>x</a:t>
            </a:r>
            <a:r>
              <a:rPr lang="it-IT" sz="1500" dirty="0"/>
              <a:t> è un cittadino europeo che non abita in Spagna}</a:t>
            </a:r>
            <a:endParaRPr lang="it-IT" sz="1500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5B967B-E87D-C146-A888-2A7236F8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252794"/>
            <a:ext cx="2260946" cy="12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Prodotto cartesiano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179513" y="1330200"/>
            <a:ext cx="8003232" cy="1676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500" dirty="0"/>
              <a:t>Il </a:t>
            </a:r>
            <a:r>
              <a:rPr lang="it-IT" sz="1500" b="1" dirty="0"/>
              <a:t>prodotto cartesiano </a:t>
            </a:r>
            <a:r>
              <a:rPr lang="it-IT" sz="1500" dirty="0"/>
              <a:t>di due insiemi </a:t>
            </a:r>
            <a:r>
              <a:rPr lang="it-IT" sz="1500" b="1" dirty="0"/>
              <a:t>A</a:t>
            </a:r>
            <a:r>
              <a:rPr lang="it-IT" sz="1500" dirty="0"/>
              <a:t> e </a:t>
            </a:r>
            <a:r>
              <a:rPr lang="it-IT" sz="1500" b="1" dirty="0"/>
              <a:t>B</a:t>
            </a:r>
            <a:r>
              <a:rPr lang="it-IT" sz="1500" dirty="0"/>
              <a:t> è l’insieme formato da tutte le coppie ordinate (</a:t>
            </a:r>
            <a:r>
              <a:rPr lang="it-IT" sz="1500" i="1" dirty="0"/>
              <a:t>a</a:t>
            </a:r>
            <a:r>
              <a:rPr lang="it-IT" sz="1500" dirty="0"/>
              <a:t>; </a:t>
            </a:r>
            <a:r>
              <a:rPr lang="it-IT" sz="1500" i="1" dirty="0"/>
              <a:t>b</a:t>
            </a:r>
            <a:r>
              <a:rPr lang="it-IT" sz="1500" dirty="0"/>
              <a:t>) in cui il primo  elemento appartiene al primo insieme </a:t>
            </a:r>
            <a:r>
              <a:rPr lang="it-IT" sz="1500" b="1" dirty="0"/>
              <a:t>A</a:t>
            </a:r>
            <a:r>
              <a:rPr lang="it-IT" sz="1500" dirty="0"/>
              <a:t> e il secondo elemento al secondo insieme </a:t>
            </a:r>
            <a:r>
              <a:rPr lang="it-IT" sz="1500" b="1" dirty="0"/>
              <a:t>B</a:t>
            </a:r>
            <a:r>
              <a:rPr lang="it-IT" sz="1500" dirty="0"/>
              <a:t>:</a:t>
            </a:r>
          </a:p>
          <a:p>
            <a:pPr lvl="1"/>
            <a:r>
              <a:rPr lang="it-IT" sz="1500" b="1" dirty="0"/>
              <a:t>C</a:t>
            </a:r>
            <a:r>
              <a:rPr lang="it-IT" sz="1500" dirty="0"/>
              <a:t> = </a:t>
            </a:r>
            <a:r>
              <a:rPr lang="it-IT" sz="1500" b="1" dirty="0"/>
              <a:t>A</a:t>
            </a:r>
            <a:r>
              <a:rPr lang="it-IT" sz="1500" dirty="0"/>
              <a:t> </a:t>
            </a:r>
            <a:r>
              <a:rPr lang="it-IT" sz="1500" b="1" dirty="0"/>
              <a:t>×</a:t>
            </a:r>
            <a:r>
              <a:rPr lang="it-IT" sz="1500" dirty="0"/>
              <a:t> </a:t>
            </a:r>
            <a:r>
              <a:rPr lang="it-IT" sz="1500" b="1" dirty="0"/>
              <a:t>B</a:t>
            </a:r>
            <a:r>
              <a:rPr lang="it-IT" sz="1500" dirty="0"/>
              <a:t> = {(</a:t>
            </a:r>
            <a:r>
              <a:rPr lang="it-IT" sz="1500" i="1" dirty="0"/>
              <a:t>a</a:t>
            </a:r>
            <a:r>
              <a:rPr lang="it-IT" sz="1500" dirty="0"/>
              <a:t>; </a:t>
            </a:r>
            <a:r>
              <a:rPr lang="it-IT" sz="1500" i="1" dirty="0"/>
              <a:t>b</a:t>
            </a:r>
            <a:r>
              <a:rPr lang="it-IT" sz="1500" dirty="0"/>
              <a:t>) | </a:t>
            </a:r>
            <a:r>
              <a:rPr lang="it-IT" sz="1500" i="1" dirty="0"/>
              <a:t>a</a:t>
            </a:r>
            <a:r>
              <a:rPr lang="it-IT" sz="1500" dirty="0"/>
              <a:t> ∈ </a:t>
            </a:r>
            <a:r>
              <a:rPr lang="it-IT" sz="1500" b="1" dirty="0"/>
              <a:t>A</a:t>
            </a:r>
            <a:r>
              <a:rPr lang="it-IT" sz="1500" dirty="0"/>
              <a:t> e </a:t>
            </a:r>
            <a:r>
              <a:rPr lang="it-IT" sz="1500" i="1" dirty="0"/>
              <a:t>b</a:t>
            </a:r>
            <a:r>
              <a:rPr lang="it-IT" sz="1500" dirty="0"/>
              <a:t> ∈ </a:t>
            </a:r>
            <a:r>
              <a:rPr lang="it-IT" sz="1500" b="1" dirty="0"/>
              <a:t>B</a:t>
            </a:r>
            <a:r>
              <a:rPr lang="it-IT" sz="1500" dirty="0"/>
              <a:t>}</a:t>
            </a:r>
          </a:p>
          <a:p>
            <a:pPr>
              <a:spcBef>
                <a:spcPts val="600"/>
              </a:spcBef>
              <a:buNone/>
            </a:pPr>
            <a:r>
              <a:rPr lang="it-IT" sz="1500" dirty="0"/>
              <a:t>Consideriamo gli insiemi:</a:t>
            </a:r>
          </a:p>
          <a:p>
            <a:pPr lvl="1"/>
            <a:r>
              <a:rPr lang="it-IT" sz="1500" b="1" dirty="0"/>
              <a:t>A</a:t>
            </a:r>
            <a:r>
              <a:rPr lang="it-IT" sz="1500" dirty="0"/>
              <a:t> = {</a:t>
            </a:r>
            <a:r>
              <a:rPr lang="it-IT" sz="1500" i="1" dirty="0" err="1"/>
              <a:t>r</a:t>
            </a:r>
            <a:r>
              <a:rPr lang="it-IT" sz="1500" dirty="0"/>
              <a:t>, </a:t>
            </a:r>
            <a:r>
              <a:rPr lang="it-IT" sz="1500" i="1" dirty="0"/>
              <a:t>m</a:t>
            </a:r>
            <a:r>
              <a:rPr lang="it-IT" sz="1500" dirty="0"/>
              <a:t>} che rappresenta le città Roma e Milano	 	</a:t>
            </a:r>
          </a:p>
          <a:p>
            <a:pPr lvl="1"/>
            <a:r>
              <a:rPr lang="it-IT" sz="1500" b="1" dirty="0"/>
              <a:t>B</a:t>
            </a:r>
            <a:r>
              <a:rPr lang="it-IT" sz="1500" dirty="0"/>
              <a:t> = {</a:t>
            </a:r>
            <a:r>
              <a:rPr lang="it-IT" sz="1500" i="1" dirty="0"/>
              <a:t>b</a:t>
            </a:r>
            <a:r>
              <a:rPr lang="it-IT" sz="1500" dirty="0"/>
              <a:t>, </a:t>
            </a:r>
            <a:r>
              <a:rPr lang="it-IT" sz="1500" i="1" dirty="0" err="1"/>
              <a:t>f</a:t>
            </a:r>
            <a:r>
              <a:rPr lang="it-IT" sz="1500" dirty="0"/>
              <a:t>, </a:t>
            </a:r>
            <a:r>
              <a:rPr lang="it-IT" sz="1500" i="1" dirty="0"/>
              <a:t>d</a:t>
            </a:r>
            <a:r>
              <a:rPr lang="it-IT" sz="1500" dirty="0"/>
              <a:t>} che rappresenta le città Berlino, Francoforte, </a:t>
            </a:r>
            <a:r>
              <a:rPr lang="it-IT" sz="1500" dirty="0" err="1"/>
              <a:t>Dusseldorf</a:t>
            </a:r>
            <a:endParaRPr lang="it-IT" sz="1500" dirty="0"/>
          </a:p>
          <a:p>
            <a:endParaRPr lang="it-IT" sz="1500" dirty="0"/>
          </a:p>
          <a:p>
            <a:pPr>
              <a:buNone/>
            </a:pPr>
            <a:endParaRPr lang="it-IT" sz="1500" dirty="0"/>
          </a:p>
          <a:p>
            <a:pPr>
              <a:buNone/>
            </a:pPr>
            <a:r>
              <a:rPr lang="it-IT" sz="1500" dirty="0"/>
              <a:t> 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3017FE9-71CE-D74E-9981-647729070B27}"/>
              </a:ext>
            </a:extLst>
          </p:cNvPr>
          <p:cNvGrpSpPr>
            <a:grpSpLocks noChangeAspect="1"/>
          </p:cNvGrpSpPr>
          <p:nvPr/>
        </p:nvGrpSpPr>
        <p:grpSpPr>
          <a:xfrm>
            <a:off x="6214468" y="3501008"/>
            <a:ext cx="2750020" cy="2520000"/>
            <a:chOff x="5746196" y="3088850"/>
            <a:chExt cx="3229599" cy="2958829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8FEE469-FBC3-1D42-8818-23BFAF5BA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526" b="76405"/>
            <a:stretch/>
          </p:blipFill>
          <p:spPr>
            <a:xfrm>
              <a:off x="6242101" y="3088850"/>
              <a:ext cx="2437511" cy="79208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170DAF6-7468-D04F-897E-3F0BE0488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4320" b="33504"/>
            <a:stretch/>
          </p:blipFill>
          <p:spPr>
            <a:xfrm>
              <a:off x="5746196" y="3986831"/>
              <a:ext cx="3229599" cy="108012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22D2004E-EF40-E042-BFA4-B44789660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0786"/>
            <a:stretch/>
          </p:blipFill>
          <p:spPr>
            <a:xfrm>
              <a:off x="5746196" y="5066951"/>
              <a:ext cx="3229599" cy="980728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C90C8FDD-45CB-7543-8F1D-80658D1F9036}"/>
              </a:ext>
            </a:extLst>
          </p:cNvPr>
          <p:cNvSpPr/>
          <p:nvPr/>
        </p:nvSpPr>
        <p:spPr>
          <a:xfrm>
            <a:off x="179512" y="3068231"/>
            <a:ext cx="598700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it-IT" sz="1500" dirty="0"/>
              <a:t>Il prodotto cartesiano di </a:t>
            </a:r>
            <a:r>
              <a:rPr lang="it-IT" sz="1500" b="1" dirty="0"/>
              <a:t>A × B </a:t>
            </a:r>
            <a:r>
              <a:rPr lang="it-IT" sz="1500" dirty="0"/>
              <a:t>è l’insieme </a:t>
            </a:r>
            <a:r>
              <a:rPr lang="it-IT" sz="1500" b="1" dirty="0"/>
              <a:t>C</a:t>
            </a:r>
            <a:r>
              <a:rPr lang="it-IT" sz="1500" dirty="0"/>
              <a:t> che si può rappresentare in quattro modi diversi.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it-IT" sz="1500" dirty="0"/>
              <a:t>Per</a:t>
            </a:r>
            <a:r>
              <a:rPr lang="it-IT" sz="1500" b="1" dirty="0"/>
              <a:t> elencazione</a:t>
            </a:r>
            <a:r>
              <a:rPr lang="it-IT" sz="1500" dirty="0"/>
              <a:t>:</a:t>
            </a:r>
            <a:r>
              <a:rPr lang="it-IT" sz="1500" b="1" dirty="0"/>
              <a:t> C</a:t>
            </a:r>
            <a:r>
              <a:rPr lang="it-IT" sz="1500" dirty="0"/>
              <a:t> = {(</a:t>
            </a:r>
            <a:r>
              <a:rPr lang="it-IT" sz="1500" i="1" dirty="0" err="1"/>
              <a:t>r</a:t>
            </a:r>
            <a:r>
              <a:rPr lang="it-IT" sz="1500" dirty="0"/>
              <a:t>; </a:t>
            </a:r>
            <a:r>
              <a:rPr lang="it-IT" sz="1500" i="1" dirty="0"/>
              <a:t>b</a:t>
            </a:r>
            <a:r>
              <a:rPr lang="it-IT" sz="1500" dirty="0"/>
              <a:t>), (</a:t>
            </a:r>
            <a:r>
              <a:rPr lang="it-IT" sz="1500" i="1" dirty="0" err="1"/>
              <a:t>r</a:t>
            </a:r>
            <a:r>
              <a:rPr lang="it-IT" sz="1500" dirty="0"/>
              <a:t>; </a:t>
            </a:r>
            <a:r>
              <a:rPr lang="it-IT" sz="1500" i="1" dirty="0" err="1"/>
              <a:t>f</a:t>
            </a:r>
            <a:r>
              <a:rPr lang="it-IT" sz="1500" dirty="0"/>
              <a:t>), (</a:t>
            </a:r>
            <a:r>
              <a:rPr lang="it-IT" sz="1500" i="1" dirty="0" err="1"/>
              <a:t>r</a:t>
            </a:r>
            <a:r>
              <a:rPr lang="it-IT" sz="1500" dirty="0"/>
              <a:t>; </a:t>
            </a:r>
            <a:r>
              <a:rPr lang="it-IT" sz="1500" i="1" dirty="0"/>
              <a:t>d</a:t>
            </a:r>
            <a:r>
              <a:rPr lang="it-IT" sz="1500" dirty="0"/>
              <a:t>), (</a:t>
            </a:r>
            <a:r>
              <a:rPr lang="it-IT" sz="1500" i="1" dirty="0"/>
              <a:t>m</a:t>
            </a:r>
            <a:r>
              <a:rPr lang="it-IT" sz="1500" dirty="0"/>
              <a:t>; </a:t>
            </a:r>
            <a:r>
              <a:rPr lang="it-IT" sz="1500" i="1" dirty="0"/>
              <a:t>b</a:t>
            </a:r>
            <a:r>
              <a:rPr lang="it-IT" sz="1500" dirty="0"/>
              <a:t>), (</a:t>
            </a:r>
            <a:r>
              <a:rPr lang="it-IT" sz="1500" i="1" dirty="0"/>
              <a:t>m</a:t>
            </a:r>
            <a:r>
              <a:rPr lang="it-IT" sz="1500" dirty="0"/>
              <a:t>; </a:t>
            </a:r>
            <a:r>
              <a:rPr lang="it-IT" sz="1500" i="1" dirty="0" err="1"/>
              <a:t>f</a:t>
            </a:r>
            <a:r>
              <a:rPr lang="it-IT" sz="1500" dirty="0"/>
              <a:t>), (</a:t>
            </a:r>
            <a:r>
              <a:rPr lang="it-IT" sz="1500" i="1" dirty="0"/>
              <a:t>m</a:t>
            </a:r>
            <a:r>
              <a:rPr lang="it-IT" sz="1500" dirty="0"/>
              <a:t>; </a:t>
            </a:r>
            <a:r>
              <a:rPr lang="it-IT" sz="1500" i="1" dirty="0"/>
              <a:t>d</a:t>
            </a:r>
            <a:r>
              <a:rPr lang="it-IT" sz="1500" dirty="0"/>
              <a:t>)} 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it-IT" sz="1500" dirty="0"/>
              <a:t>Con un </a:t>
            </a:r>
            <a:r>
              <a:rPr lang="it-IT" sz="1500" b="1" dirty="0"/>
              <a:t>reticolo</a:t>
            </a:r>
            <a:r>
              <a:rPr lang="it-IT" sz="1500" dirty="0"/>
              <a:t> in cui gli elementi di </a:t>
            </a:r>
            <a:r>
              <a:rPr lang="it-IT" sz="1500" b="1" dirty="0"/>
              <a:t>A</a:t>
            </a:r>
            <a:r>
              <a:rPr lang="it-IT" sz="1500" dirty="0"/>
              <a:t> sono rappresentati sulla linea orizzontale e quelli di </a:t>
            </a:r>
            <a:r>
              <a:rPr lang="it-IT" sz="1500" b="1" dirty="0"/>
              <a:t>B</a:t>
            </a:r>
            <a:r>
              <a:rPr lang="it-IT" sz="1500" dirty="0"/>
              <a:t> sulla linea verticale. Ogni coppia è rappresentata dai punti individuati dagli incroci delle linee verticali e orizzontali che partono da ciascuno degli elementi formati dalla coppia.</a:t>
            </a:r>
            <a:endParaRPr lang="it-IT" sz="1500" dirty="0">
              <a:solidFill>
                <a:srgbClr val="0070C0"/>
              </a:solidFill>
            </a:endParaRP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it-IT" sz="1500" dirty="0"/>
              <a:t>Con una </a:t>
            </a:r>
            <a:r>
              <a:rPr lang="it-IT" sz="1500" b="1" dirty="0"/>
              <a:t>tabella a doppia entrata </a:t>
            </a:r>
            <a:r>
              <a:rPr lang="it-IT" sz="1500" dirty="0"/>
              <a:t>in cui si scrivono nella prima colonna gli elementi di </a:t>
            </a:r>
            <a:r>
              <a:rPr lang="it-IT" sz="1500" b="1" dirty="0"/>
              <a:t>A</a:t>
            </a:r>
            <a:r>
              <a:rPr lang="it-IT" sz="1500" dirty="0"/>
              <a:t> e nella prima riga quelli di </a:t>
            </a:r>
            <a:r>
              <a:rPr lang="it-IT" sz="1500" b="1" dirty="0"/>
              <a:t>B</a:t>
            </a:r>
            <a:r>
              <a:rPr lang="it-IT" sz="1500" dirty="0"/>
              <a:t>. Nelle caselle all’incrocio compaiono le coppie ordinate relative alla riga e alla colonna.</a:t>
            </a:r>
            <a:endParaRPr lang="it-IT" sz="1500" dirty="0">
              <a:solidFill>
                <a:srgbClr val="0070C0"/>
              </a:solidFill>
            </a:endParaRP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it-IT" sz="1500" dirty="0"/>
              <a:t>Con una </a:t>
            </a:r>
            <a:r>
              <a:rPr lang="it-IT" sz="1500" b="1" dirty="0"/>
              <a:t>rappresentazione sagittale </a:t>
            </a:r>
            <a:r>
              <a:rPr lang="it-IT" sz="1500" dirty="0"/>
              <a:t>dove, disegnati i diagrammi di </a:t>
            </a:r>
            <a:r>
              <a:rPr lang="it-IT" sz="1500" dirty="0" err="1"/>
              <a:t>Venn</a:t>
            </a:r>
            <a:r>
              <a:rPr lang="it-IT" sz="1500" dirty="0"/>
              <a:t> dei due insiemi </a:t>
            </a:r>
            <a:r>
              <a:rPr lang="it-IT" sz="1500" b="1" dirty="0"/>
              <a:t>A</a:t>
            </a:r>
            <a:r>
              <a:rPr lang="it-IT" sz="1500" dirty="0"/>
              <a:t> e </a:t>
            </a:r>
            <a:r>
              <a:rPr lang="it-IT" sz="1500" b="1" dirty="0"/>
              <a:t>B</a:t>
            </a:r>
            <a:r>
              <a:rPr lang="it-IT" sz="1500" dirty="0"/>
              <a:t>, si collegano con una freccia gli elementi che formano le varie coppie ordinate.</a:t>
            </a:r>
            <a:endParaRPr lang="it-IT"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Insieme delle parti </a:t>
            </a:r>
            <a:br>
              <a:rPr lang="it-IT" b="1" dirty="0"/>
            </a:br>
            <a:r>
              <a:rPr lang="it-IT" b="1" dirty="0"/>
              <a:t>e partizione di un insieme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F6D555-8D15-8842-8C6B-F2753E5C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4" y="1629835"/>
            <a:ext cx="5806788" cy="39604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40768"/>
            <a:ext cx="8229600" cy="498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Consideriamo l’insieme </a:t>
            </a:r>
            <a:r>
              <a:rPr lang="it-IT" b="1" dirty="0"/>
              <a:t>A</a:t>
            </a:r>
            <a:r>
              <a:rPr lang="it-IT" dirty="0"/>
              <a:t> =                         e formiamo tutti i sottoinsiemi propri e impropri: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it-IT" dirty="0"/>
              <a:t>L’insieme costituito da tutti questi sottoinsiemi si chiama </a:t>
            </a:r>
            <a:r>
              <a:rPr lang="it-IT" b="1" dirty="0"/>
              <a:t>insieme delle parti di A </a:t>
            </a:r>
            <a:r>
              <a:rPr lang="it-IT" dirty="0"/>
              <a:t>e si indica con il simbolo </a:t>
            </a:r>
            <a:r>
              <a:rPr lang="it-IT" b="1" dirty="0"/>
              <a:t>𝒫</a:t>
            </a:r>
            <a:r>
              <a:rPr lang="it-IT" b="1" baseline="-25000" dirty="0"/>
              <a:t>A</a:t>
            </a:r>
            <a:r>
              <a:rPr lang="it-IT" b="1" dirty="0"/>
              <a:t> </a:t>
            </a:r>
            <a:r>
              <a:rPr lang="it-IT" dirty="0"/>
              <a:t>dove 𝒫 indica le parti e </a:t>
            </a:r>
            <a:r>
              <a:rPr lang="it-IT" b="1" dirty="0"/>
              <a:t>A</a:t>
            </a:r>
            <a:r>
              <a:rPr lang="it-IT" dirty="0"/>
              <a:t> l’insieme su cui si lavora. </a:t>
            </a:r>
          </a:p>
          <a:p>
            <a:pPr>
              <a:spcBef>
                <a:spcPts val="1200"/>
              </a:spcBef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PARTIZIONE DI UN INSIEME</a:t>
            </a:r>
          </a:p>
          <a:p>
            <a:pPr marL="0" indent="0">
              <a:buNone/>
            </a:pPr>
            <a:r>
              <a:rPr lang="it-IT" dirty="0"/>
              <a:t>Si dice </a:t>
            </a:r>
            <a:r>
              <a:rPr lang="it-IT" b="1" dirty="0"/>
              <a:t>partizione di un insieme </a:t>
            </a:r>
            <a:r>
              <a:rPr lang="it-IT" dirty="0"/>
              <a:t>la suddivisione dell’insieme in più sottoinsiemi che soddisfano le seguenti condizioni: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nessun sottoinsieme deve essere vuoto;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sottoinsiemi sono a due a due disgiunti;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l’unione dei vari sottoinsiemi è l’insieme di partenza.</a:t>
            </a:r>
          </a:p>
          <a:p>
            <a:pPr marL="0" indent="0">
              <a:buNone/>
            </a:pPr>
            <a:r>
              <a:rPr lang="it-IT" dirty="0"/>
              <a:t>Consideriamo l’insieme </a:t>
            </a:r>
            <a:r>
              <a:rPr lang="it-IT" b="1" dirty="0"/>
              <a:t>A</a:t>
            </a:r>
            <a:r>
              <a:rPr lang="it-IT" dirty="0"/>
              <a:t> = {</a:t>
            </a:r>
            <a:r>
              <a:rPr lang="it-IT" i="1" dirty="0" err="1"/>
              <a:t>x</a:t>
            </a:r>
            <a:r>
              <a:rPr lang="it-IT" dirty="0" err="1"/>
              <a:t>|</a:t>
            </a:r>
            <a:r>
              <a:rPr lang="it-IT" i="1" dirty="0" err="1"/>
              <a:t>x</a:t>
            </a:r>
            <a:r>
              <a:rPr lang="it-IT" dirty="0"/>
              <a:t> ∈ </a:t>
            </a:r>
            <a:r>
              <a:rPr lang="it-IT" b="1" dirty="0"/>
              <a:t>N</a:t>
            </a:r>
            <a:r>
              <a:rPr lang="it-IT" dirty="0"/>
              <a:t> e </a:t>
            </a:r>
            <a:r>
              <a:rPr lang="it-IT" i="1" dirty="0"/>
              <a:t>x</a:t>
            </a:r>
            <a:r>
              <a:rPr lang="it-IT" dirty="0"/>
              <a:t> &lt; 1 000} = {0, 1, 2, ..., 10, ..., 99, ..., 101, ..., 999}</a:t>
            </a:r>
          </a:p>
          <a:p>
            <a:pPr>
              <a:buNone/>
            </a:pPr>
            <a:r>
              <a:rPr lang="it-IT" dirty="0"/>
              <a:t>I seguenti insiemi:</a:t>
            </a:r>
          </a:p>
          <a:p>
            <a:pPr lvl="1"/>
            <a:r>
              <a:rPr lang="it-IT" b="1" dirty="0"/>
              <a:t>U</a:t>
            </a:r>
            <a:r>
              <a:rPr lang="it-IT" i="1" dirty="0"/>
              <a:t> </a:t>
            </a:r>
            <a:r>
              <a:rPr lang="it-IT" dirty="0"/>
              <a:t>= {</a:t>
            </a:r>
            <a:r>
              <a:rPr lang="it-IT" i="1" dirty="0" err="1"/>
              <a:t>x</a:t>
            </a:r>
            <a:r>
              <a:rPr lang="it-IT" dirty="0" err="1"/>
              <a:t>|</a:t>
            </a:r>
            <a:r>
              <a:rPr lang="it-IT" i="1" dirty="0" err="1"/>
              <a:t>x</a:t>
            </a:r>
            <a:r>
              <a:rPr lang="it-IT" dirty="0"/>
              <a:t> ∈ </a:t>
            </a:r>
            <a:r>
              <a:rPr lang="it-IT" b="1" dirty="0"/>
              <a:t>A</a:t>
            </a:r>
            <a:r>
              <a:rPr lang="it-IT" dirty="0"/>
              <a:t> e </a:t>
            </a:r>
            <a:r>
              <a:rPr lang="it-IT" i="1" dirty="0"/>
              <a:t>x</a:t>
            </a:r>
            <a:r>
              <a:rPr lang="it-IT" dirty="0"/>
              <a:t> ha una cifra}</a:t>
            </a:r>
          </a:p>
          <a:p>
            <a:pPr lvl="1"/>
            <a:r>
              <a:rPr lang="it-IT" b="1" dirty="0"/>
              <a:t>D</a:t>
            </a:r>
            <a:r>
              <a:rPr lang="it-IT" dirty="0"/>
              <a:t> = {</a:t>
            </a:r>
            <a:r>
              <a:rPr lang="it-IT" i="1" dirty="0" err="1"/>
              <a:t>x</a:t>
            </a:r>
            <a:r>
              <a:rPr lang="it-IT" dirty="0" err="1"/>
              <a:t>|</a:t>
            </a:r>
            <a:r>
              <a:rPr lang="it-IT" i="1" dirty="0" err="1"/>
              <a:t>x</a:t>
            </a:r>
            <a:r>
              <a:rPr lang="it-IT" dirty="0"/>
              <a:t> ∈ </a:t>
            </a:r>
            <a:r>
              <a:rPr lang="it-IT" b="1" dirty="0"/>
              <a:t>A</a:t>
            </a:r>
            <a:r>
              <a:rPr lang="it-IT" dirty="0"/>
              <a:t> e </a:t>
            </a:r>
            <a:r>
              <a:rPr lang="it-IT" i="1" dirty="0"/>
              <a:t>x</a:t>
            </a:r>
            <a:r>
              <a:rPr lang="it-IT" dirty="0"/>
              <a:t> ha due cifre}</a:t>
            </a:r>
          </a:p>
          <a:p>
            <a:pPr lvl="1"/>
            <a:r>
              <a:rPr lang="it-IT" b="1" dirty="0"/>
              <a:t>T</a:t>
            </a:r>
            <a:r>
              <a:rPr lang="it-IT" dirty="0"/>
              <a:t> = {</a:t>
            </a:r>
            <a:r>
              <a:rPr lang="it-IT" i="1" dirty="0" err="1"/>
              <a:t>x</a:t>
            </a:r>
            <a:r>
              <a:rPr lang="it-IT" dirty="0" err="1"/>
              <a:t>|</a:t>
            </a:r>
            <a:r>
              <a:rPr lang="it-IT" i="1" dirty="0" err="1"/>
              <a:t>x</a:t>
            </a:r>
            <a:r>
              <a:rPr lang="it-IT" dirty="0"/>
              <a:t> ∈ </a:t>
            </a:r>
            <a:r>
              <a:rPr lang="it-IT" b="1" dirty="0"/>
              <a:t>A</a:t>
            </a:r>
            <a:r>
              <a:rPr lang="it-IT" dirty="0"/>
              <a:t> e </a:t>
            </a:r>
            <a:r>
              <a:rPr lang="it-IT" i="1" dirty="0"/>
              <a:t>x</a:t>
            </a:r>
            <a:r>
              <a:rPr lang="it-IT" dirty="0"/>
              <a:t> ha tre cifre} </a:t>
            </a:r>
          </a:p>
          <a:p>
            <a:pPr>
              <a:buNone/>
            </a:pPr>
            <a:r>
              <a:rPr lang="it-IT" dirty="0"/>
              <a:t>sono sottoinsiemi di </a:t>
            </a:r>
            <a:r>
              <a:rPr lang="it-IT" b="1" dirty="0"/>
              <a:t>A</a:t>
            </a:r>
            <a:r>
              <a:rPr lang="it-IT" dirty="0"/>
              <a:t> che soddisfano le condizioni  elencate sopra.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97A7302-85F4-AF48-AC5F-FE10FFA7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19" t="-5746"/>
          <a:stretch/>
        </p:blipFill>
        <p:spPr>
          <a:xfrm>
            <a:off x="2808000" y="1296000"/>
            <a:ext cx="1081169" cy="3807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2DB962D-5247-3F46-B3D4-6C0BA41F7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832122"/>
            <a:ext cx="273670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Corrispondenza tra due insiemi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Tra due insiemi </a:t>
            </a:r>
            <a:r>
              <a:rPr lang="it-IT" b="1" dirty="0"/>
              <a:t>A</a:t>
            </a:r>
            <a:r>
              <a:rPr lang="it-IT" dirty="0"/>
              <a:t> e </a:t>
            </a:r>
            <a:r>
              <a:rPr lang="it-IT" b="1" dirty="0"/>
              <a:t>B</a:t>
            </a:r>
            <a:r>
              <a:rPr lang="it-IT" dirty="0"/>
              <a:t> è stabilita una </a:t>
            </a:r>
            <a:r>
              <a:rPr lang="it-IT" b="1" dirty="0"/>
              <a:t>corrispondenza</a:t>
            </a:r>
            <a:r>
              <a:rPr lang="it-IT" dirty="0"/>
              <a:t> quando è fissata una regola che  associa elementi di </a:t>
            </a:r>
            <a:r>
              <a:rPr lang="it-IT" b="1" dirty="0"/>
              <a:t>A</a:t>
            </a:r>
            <a:r>
              <a:rPr lang="it-IT" dirty="0"/>
              <a:t> </a:t>
            </a:r>
            <a:r>
              <a:rPr lang="it-IT" dirty="0" err="1"/>
              <a:t>a</a:t>
            </a:r>
            <a:r>
              <a:rPr lang="it-IT" dirty="0"/>
              <a:t> elementi di </a:t>
            </a:r>
            <a:r>
              <a:rPr lang="it-IT" b="1" dirty="0"/>
              <a:t>B</a:t>
            </a:r>
            <a:r>
              <a:rPr lang="it-IT" dirty="0"/>
              <a:t>.</a:t>
            </a:r>
          </a:p>
          <a:p>
            <a:pPr>
              <a:buNone/>
            </a:pPr>
            <a:r>
              <a:rPr lang="it-IT" dirty="0"/>
              <a:t>Consideriamo gli insiemi: </a:t>
            </a:r>
          </a:p>
          <a:p>
            <a:pPr lvl="1"/>
            <a:r>
              <a:rPr lang="it-IT" b="1" dirty="0"/>
              <a:t>A</a:t>
            </a:r>
            <a:r>
              <a:rPr lang="it-IT" dirty="0"/>
              <a:t> = {Po, Senna, Tamigi, Danubio} 	</a:t>
            </a:r>
            <a:r>
              <a:rPr lang="it-IT" b="1" dirty="0"/>
              <a:t>B</a:t>
            </a:r>
            <a:r>
              <a:rPr lang="it-IT" dirty="0"/>
              <a:t> = {Italia, Francia, Germania, Austria, Spagna}  </a:t>
            </a:r>
          </a:p>
          <a:p>
            <a:pPr>
              <a:buNone/>
            </a:pPr>
            <a:r>
              <a:rPr lang="it-IT" dirty="0"/>
              <a:t>e la frase “Il fiume … scorre in …” </a:t>
            </a:r>
          </a:p>
          <a:p>
            <a:pPr marL="0" indent="0">
              <a:buNone/>
            </a:pPr>
            <a:r>
              <a:rPr lang="it-IT" dirty="0"/>
              <a:t>Mettendo in corrispondenza gli elementi dell’insieme </a:t>
            </a:r>
            <a:r>
              <a:rPr lang="it-IT" b="1" dirty="0"/>
              <a:t>A</a:t>
            </a:r>
            <a:r>
              <a:rPr lang="it-IT" dirty="0"/>
              <a:t> con gli elementi dell’insieme </a:t>
            </a:r>
            <a:r>
              <a:rPr lang="it-IT" b="1" dirty="0"/>
              <a:t>B</a:t>
            </a:r>
            <a:r>
              <a:rPr lang="it-IT" dirty="0"/>
              <a:t> secondo la caratteristica espressa dalla frase, otteniamo:</a:t>
            </a:r>
          </a:p>
          <a:p>
            <a:pPr lvl="1"/>
            <a:r>
              <a:rPr lang="it-IT" dirty="0"/>
              <a:t>Il fiume Po scorre in Italia; il fiume Senna scorre in Francia; il fiume Danubio scorre in Germania;  il fiume Danubio scorre in Austria. </a:t>
            </a:r>
          </a:p>
          <a:p>
            <a:pPr>
              <a:buNone/>
            </a:pPr>
            <a:r>
              <a:rPr lang="it-IT" dirty="0"/>
              <a:t>Indicando con </a:t>
            </a:r>
            <a:r>
              <a:rPr lang="it-IT" b="1" dirty="0"/>
              <a:t>ℛ</a:t>
            </a:r>
            <a:r>
              <a:rPr lang="it-IT" dirty="0"/>
              <a:t> la relazione espressa dal verbo </a:t>
            </a:r>
            <a:r>
              <a:rPr lang="it-IT" i="1" dirty="0"/>
              <a:t>scorre in</a:t>
            </a:r>
            <a:r>
              <a:rPr lang="it-IT" dirty="0"/>
              <a:t>, si scrive: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it-IT" dirty="0"/>
              <a:t>Po ℛ Italia, Senna ℛ Francia, Danubio ℛ Germania, Danubio ℛ Austria</a:t>
            </a:r>
          </a:p>
          <a:p>
            <a:pPr marL="0" indent="0">
              <a:buNone/>
            </a:pPr>
            <a:r>
              <a:rPr lang="it-IT" dirty="0"/>
              <a:t>Abbiamo così formato delle coppie ordinate di elementi corrispondenti che costituiscono un sottoinsieme </a:t>
            </a:r>
            <a:r>
              <a:rPr lang="it-IT" b="1" dirty="0"/>
              <a:t>C</a:t>
            </a:r>
            <a:r>
              <a:rPr lang="it-IT" dirty="0"/>
              <a:t> del prodotto cartesiano </a:t>
            </a:r>
            <a:r>
              <a:rPr lang="it-IT" b="1" dirty="0"/>
              <a:t>A × B</a:t>
            </a:r>
            <a:r>
              <a:rPr lang="it-IT" dirty="0"/>
              <a:t>: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it-IT" b="1" dirty="0"/>
              <a:t>C</a:t>
            </a:r>
            <a:r>
              <a:rPr lang="it-IT" dirty="0"/>
              <a:t> = {(Po; Italia), (Senna; Francia), (Danubio; Germania), (Danubio; Austria)} ⊂ </a:t>
            </a:r>
            <a:r>
              <a:rPr lang="it-IT" b="1" dirty="0"/>
              <a:t>A × B </a:t>
            </a:r>
          </a:p>
          <a:p>
            <a:r>
              <a:rPr lang="it-IT" dirty="0"/>
              <a:t>Possiamo rappresentare la corrispondenza “Il fiume … scorre in …”: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</a:t>
            </a:r>
            <a:r>
              <a:rPr lang="it-IT" b="1" dirty="0"/>
              <a:t>forma sagittale</a:t>
            </a:r>
            <a:r>
              <a:rPr lang="it-IT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 un </a:t>
            </a:r>
            <a:r>
              <a:rPr lang="it-IT" b="1" dirty="0"/>
              <a:t>reticolo</a:t>
            </a:r>
            <a:r>
              <a:rPr lang="it-IT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 una </a:t>
            </a:r>
            <a:r>
              <a:rPr lang="it-IT" b="1" dirty="0"/>
              <a:t>tabella a doppia entrata</a:t>
            </a:r>
            <a:r>
              <a:rPr lang="it-IT" dirty="0"/>
              <a:t>, dove la freccia indica il verso in cui va letta la tabella e la coppia di elementi corrispondenti è indicata con una crocetta. </a:t>
            </a:r>
          </a:p>
        </p:txBody>
      </p:sp>
    </p:spTree>
    <p:extLst>
      <p:ext uri="{BB962C8B-B14F-4D97-AF65-F5344CB8AC3E}">
        <p14:creationId xmlns:p14="http://schemas.microsoft.com/office/powerpoint/2010/main" val="129862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Corrispondenza univoca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239139"/>
            <a:ext cx="8229600" cy="305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Una </a:t>
            </a:r>
            <a:r>
              <a:rPr lang="it-IT" b="1" dirty="0"/>
              <a:t>corrispondenza</a:t>
            </a:r>
            <a:r>
              <a:rPr lang="it-IT" dirty="0"/>
              <a:t> tra due insiemi </a:t>
            </a:r>
            <a:r>
              <a:rPr lang="it-IT" b="1" dirty="0"/>
              <a:t>A</a:t>
            </a:r>
            <a:r>
              <a:rPr lang="it-IT" dirty="0"/>
              <a:t> e </a:t>
            </a:r>
            <a:r>
              <a:rPr lang="it-IT" b="1" dirty="0"/>
              <a:t>B</a:t>
            </a:r>
            <a:r>
              <a:rPr lang="it-IT" dirty="0"/>
              <a:t> si dice </a:t>
            </a:r>
            <a:r>
              <a:rPr lang="it-IT" b="1" dirty="0"/>
              <a:t>univoca</a:t>
            </a:r>
            <a:r>
              <a:rPr lang="it-IT" dirty="0"/>
              <a:t> se associa a ogni elemento di </a:t>
            </a:r>
            <a:r>
              <a:rPr lang="it-IT" b="1" dirty="0"/>
              <a:t>A</a:t>
            </a:r>
            <a:r>
              <a:rPr lang="it-IT" dirty="0"/>
              <a:t> un solo elemento di </a:t>
            </a:r>
            <a:r>
              <a:rPr lang="it-IT" b="1" dirty="0"/>
              <a:t>B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Indichiamo con: </a:t>
            </a:r>
          </a:p>
          <a:p>
            <a:pPr lvl="1"/>
            <a:r>
              <a:rPr lang="it-IT" b="1" dirty="0"/>
              <a:t>A</a:t>
            </a:r>
            <a:r>
              <a:rPr lang="it-IT" dirty="0"/>
              <a:t> = {Torino, Cuneo, Vicenza, Catanzaro} l’insieme di quattro città </a:t>
            </a:r>
          </a:p>
          <a:p>
            <a:pPr lvl="1"/>
            <a:r>
              <a:rPr lang="it-IT" b="1" dirty="0"/>
              <a:t>B</a:t>
            </a:r>
            <a:r>
              <a:rPr lang="it-IT" dirty="0"/>
              <a:t> = {Piemonte, Veneto, Calabria} l’insieme delle regioni di appartenenza </a:t>
            </a:r>
          </a:p>
          <a:p>
            <a:pPr marL="0" indent="0">
              <a:buNone/>
            </a:pPr>
            <a:r>
              <a:rPr lang="it-IT" dirty="0"/>
              <a:t>Facciamo corrispondere a ciascuna città dell’insieme </a:t>
            </a:r>
            <a:r>
              <a:rPr lang="it-IT" b="1" dirty="0"/>
              <a:t>A</a:t>
            </a:r>
            <a:r>
              <a:rPr lang="it-IT" dirty="0"/>
              <a:t> la sua regione. </a:t>
            </a:r>
          </a:p>
          <a:p>
            <a:pPr marL="0" indent="0">
              <a:buNone/>
            </a:pPr>
            <a:r>
              <a:rPr lang="it-IT" dirty="0"/>
              <a:t>Possiamo rappresentare la corrispondenza ℛ = “... Si trova in ...” nei seguenti modi: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 un </a:t>
            </a:r>
            <a:r>
              <a:rPr lang="it-IT" b="1" dirty="0"/>
              <a:t>reticolo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9A7928-A0F8-CB44-B5EA-791F2510999E}"/>
              </a:ext>
            </a:extLst>
          </p:cNvPr>
          <p:cNvSpPr/>
          <p:nvPr/>
        </p:nvSpPr>
        <p:spPr>
          <a:xfrm>
            <a:off x="457200" y="4436819"/>
            <a:ext cx="82296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con una</a:t>
            </a:r>
            <a:r>
              <a:rPr lang="it-IT" sz="1600" b="1" dirty="0"/>
              <a:t> tabella a doppia entrata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B0F0"/>
              </a:solidFill>
            </a:endParaRPr>
          </a:p>
          <a:p>
            <a:pPr>
              <a:spcBef>
                <a:spcPts val="1800"/>
              </a:spcBef>
            </a:pPr>
            <a:r>
              <a:rPr lang="it-IT" sz="1600" dirty="0"/>
              <a:t>Dalla rappresentazione sagittale risulta evidente che da ciascun elemento di </a:t>
            </a:r>
            <a:r>
              <a:rPr lang="it-IT" sz="1600" b="1" dirty="0"/>
              <a:t>A</a:t>
            </a:r>
            <a:r>
              <a:rPr lang="it-IT" sz="1600" dirty="0"/>
              <a:t> parte una sola freccia verso gli elementi di </a:t>
            </a:r>
            <a:r>
              <a:rPr lang="it-IT" sz="1600" b="1" dirty="0"/>
              <a:t>B</a:t>
            </a:r>
            <a:r>
              <a:rPr lang="it-IT" sz="1600" dirty="0"/>
              <a:t>. In questo caso diciamo che tra gli insiemi </a:t>
            </a:r>
            <a:r>
              <a:rPr lang="it-IT" sz="1600" b="1" dirty="0"/>
              <a:t>A</a:t>
            </a:r>
            <a:r>
              <a:rPr lang="it-IT" sz="1600" dirty="0"/>
              <a:t> e </a:t>
            </a:r>
            <a:r>
              <a:rPr lang="it-IT" sz="1600" b="1" dirty="0"/>
              <a:t>B</a:t>
            </a:r>
            <a:r>
              <a:rPr lang="it-IT" sz="1600" dirty="0"/>
              <a:t> esiste una </a:t>
            </a:r>
            <a:r>
              <a:rPr lang="it-IT" sz="1600" b="1" dirty="0"/>
              <a:t>corrispondenza univoca</a:t>
            </a:r>
            <a:r>
              <a:rPr lang="it-IT" sz="1600" dirty="0"/>
              <a:t>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993C91E-1D00-4F44-A9F8-C8C6A99660AD}"/>
              </a:ext>
            </a:extLst>
          </p:cNvPr>
          <p:cNvSpPr/>
          <p:nvPr/>
        </p:nvSpPr>
        <p:spPr>
          <a:xfrm>
            <a:off x="4663553" y="3237369"/>
            <a:ext cx="2001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 </a:t>
            </a:r>
            <a:r>
              <a:rPr lang="it-IT" sz="1600" b="1" dirty="0"/>
              <a:t>forma</a:t>
            </a:r>
            <a:r>
              <a:rPr lang="it-IT" sz="1600" dirty="0"/>
              <a:t> </a:t>
            </a:r>
            <a:r>
              <a:rPr lang="it-IT" sz="1600" b="1" dirty="0"/>
              <a:t>sagittale</a:t>
            </a:r>
            <a:r>
              <a:rPr lang="it-IT" sz="1600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ED3E78-7C83-F944-9592-B69768D6A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27" b="55737"/>
          <a:stretch/>
        </p:blipFill>
        <p:spPr>
          <a:xfrm>
            <a:off x="772991" y="3567786"/>
            <a:ext cx="1868698" cy="7780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FACF60C-45BC-8346-8AE4-9A915396A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6" b="50694"/>
          <a:stretch/>
        </p:blipFill>
        <p:spPr>
          <a:xfrm>
            <a:off x="5014064" y="3570401"/>
            <a:ext cx="2001382" cy="8667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1AC5E7-0B1C-C142-BC2F-EC13902ED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47" b="-645"/>
          <a:stretch/>
        </p:blipFill>
        <p:spPr>
          <a:xfrm>
            <a:off x="3779912" y="4576571"/>
            <a:ext cx="4145885" cy="7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Corrispondenza biunivoca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Una </a:t>
            </a:r>
            <a:r>
              <a:rPr lang="it-IT" b="1" dirty="0"/>
              <a:t>corrispondenza</a:t>
            </a:r>
            <a:r>
              <a:rPr lang="it-IT" dirty="0"/>
              <a:t> tra due insiemi </a:t>
            </a:r>
            <a:r>
              <a:rPr lang="it-IT" b="1" dirty="0"/>
              <a:t>A</a:t>
            </a:r>
            <a:r>
              <a:rPr lang="it-IT" dirty="0"/>
              <a:t> e </a:t>
            </a:r>
            <a:r>
              <a:rPr lang="it-IT" b="1" dirty="0"/>
              <a:t>B</a:t>
            </a:r>
            <a:r>
              <a:rPr lang="it-IT" dirty="0"/>
              <a:t> si dice </a:t>
            </a:r>
            <a:r>
              <a:rPr lang="it-IT" b="1" dirty="0"/>
              <a:t>biunivoca</a:t>
            </a:r>
            <a:r>
              <a:rPr lang="it-IT" dirty="0"/>
              <a:t> se associa a ogni elemento di </a:t>
            </a:r>
            <a:r>
              <a:rPr lang="it-IT" b="1" dirty="0"/>
              <a:t>A</a:t>
            </a:r>
            <a:r>
              <a:rPr lang="it-IT" dirty="0"/>
              <a:t> un solo elemento di </a:t>
            </a:r>
            <a:r>
              <a:rPr lang="it-IT" b="1" dirty="0"/>
              <a:t>B</a:t>
            </a:r>
            <a:r>
              <a:rPr lang="it-IT" dirty="0"/>
              <a:t> e viceversa, a ogni elemento di </a:t>
            </a:r>
            <a:r>
              <a:rPr lang="it-IT" b="1" dirty="0"/>
              <a:t>B</a:t>
            </a:r>
            <a:r>
              <a:rPr lang="it-IT" dirty="0"/>
              <a:t> associa un solo elemento di </a:t>
            </a:r>
            <a:r>
              <a:rPr lang="it-IT" b="1" dirty="0"/>
              <a:t>A</a:t>
            </a:r>
            <a:r>
              <a:rPr lang="it-IT" dirty="0"/>
              <a:t>.</a:t>
            </a:r>
          </a:p>
          <a:p>
            <a:pPr>
              <a:spcBef>
                <a:spcPts val="600"/>
              </a:spcBef>
              <a:buNone/>
            </a:pPr>
            <a:r>
              <a:rPr lang="it-IT" dirty="0"/>
              <a:t>Indichiamo con: </a:t>
            </a:r>
            <a:endParaRPr lang="it-IT" b="1" dirty="0"/>
          </a:p>
          <a:p>
            <a:pPr lvl="1"/>
            <a:r>
              <a:rPr lang="it-IT" b="1" dirty="0"/>
              <a:t>A</a:t>
            </a:r>
            <a:r>
              <a:rPr lang="it-IT" dirty="0"/>
              <a:t> = {Francia, Grecia, Ungheria, Austria} alcuni Stati europei </a:t>
            </a:r>
          </a:p>
          <a:p>
            <a:pPr lvl="1"/>
            <a:r>
              <a:rPr lang="it-IT" b="1" dirty="0"/>
              <a:t>B</a:t>
            </a:r>
            <a:r>
              <a:rPr lang="it-IT" dirty="0"/>
              <a:t> = {Parigi, Atene, Budapest, Vienna} le loro capitali </a:t>
            </a:r>
          </a:p>
          <a:p>
            <a:pPr>
              <a:buNone/>
            </a:pPr>
            <a:r>
              <a:rPr lang="it-IT" dirty="0"/>
              <a:t>e con ℛ la relazione ℛ = “… ha per capitale …” </a:t>
            </a:r>
          </a:p>
          <a:p>
            <a:pPr marL="0" indent="0">
              <a:buNone/>
            </a:pPr>
            <a:r>
              <a:rPr lang="it-IT" dirty="0"/>
              <a:t>Otteniamo una corrispondenza che ha la rappresentazione sagittale </a:t>
            </a:r>
            <a:br>
              <a:rPr lang="it-IT" dirty="0"/>
            </a:br>
            <a:r>
              <a:rPr lang="it-IT" dirty="0"/>
              <a:t>evidenziata dalle frecce rosse. </a:t>
            </a:r>
            <a:endParaRPr lang="it-IT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it-IT" dirty="0"/>
              <a:t>A ogni elemento di </a:t>
            </a:r>
            <a:r>
              <a:rPr lang="it-IT" b="1" dirty="0"/>
              <a:t>A</a:t>
            </a:r>
            <a:r>
              <a:rPr lang="it-IT" dirty="0"/>
              <a:t> corrisponde un solo elemento di </a:t>
            </a:r>
            <a:r>
              <a:rPr lang="it-IT" b="1" dirty="0"/>
              <a:t>B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Invertendo il senso  delle frecce otteniamo un’altra corrispondenza, </a:t>
            </a:r>
            <a:br>
              <a:rPr lang="it-IT" dirty="0"/>
            </a:br>
            <a:r>
              <a:rPr lang="it-IT" dirty="0"/>
              <a:t>quella da </a:t>
            </a:r>
            <a:r>
              <a:rPr lang="it-IT" b="1" dirty="0"/>
              <a:t>B</a:t>
            </a:r>
            <a:r>
              <a:rPr lang="it-IT" dirty="0"/>
              <a:t> verso </a:t>
            </a:r>
            <a:r>
              <a:rPr lang="it-IT" b="1" dirty="0"/>
              <a:t>A</a:t>
            </a:r>
            <a:r>
              <a:rPr lang="it-IT" dirty="0"/>
              <a:t> espressa dalla relazione: </a:t>
            </a:r>
          </a:p>
          <a:p>
            <a:pPr marL="0" indent="0">
              <a:buNone/>
            </a:pPr>
            <a:r>
              <a:rPr lang="it-IT" dirty="0"/>
              <a:t>ℛ′ = “… è la capitale di …”. </a:t>
            </a:r>
          </a:p>
          <a:p>
            <a:pPr marL="0" indent="0">
              <a:buNone/>
            </a:pPr>
            <a:r>
              <a:rPr lang="it-IT" dirty="0"/>
              <a:t>Anche in questo caso a ogni elemento di </a:t>
            </a:r>
            <a:r>
              <a:rPr lang="it-IT" b="1" dirty="0"/>
              <a:t>B</a:t>
            </a:r>
            <a:r>
              <a:rPr lang="it-IT" dirty="0"/>
              <a:t> corrisponde un solo elemento di </a:t>
            </a:r>
            <a:r>
              <a:rPr lang="it-IT" b="1" dirty="0"/>
              <a:t>A</a:t>
            </a:r>
            <a:r>
              <a:rPr lang="it-IT" dirty="0"/>
              <a:t>: la corrispondenza è univoca nei due sensi o </a:t>
            </a:r>
            <a:r>
              <a:rPr lang="it-IT" b="1" dirty="0"/>
              <a:t>biunivoca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583357-3158-0448-B6CB-C819EB57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429000"/>
            <a:ext cx="275117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8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Corrispondenza biunivoca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Se tra due insiemi </a:t>
            </a:r>
            <a:r>
              <a:rPr lang="it-IT" b="1" dirty="0"/>
              <a:t>A</a:t>
            </a:r>
            <a:r>
              <a:rPr lang="it-IT" dirty="0"/>
              <a:t> e </a:t>
            </a:r>
            <a:r>
              <a:rPr lang="it-IT" b="1" dirty="0"/>
              <a:t>B</a:t>
            </a:r>
            <a:r>
              <a:rPr lang="it-IT" dirty="0"/>
              <a:t> possiamo stabilire una corrispondenza biunivoca, essi hanno lo stesso numero di elementi, cioè sono </a:t>
            </a:r>
            <a:r>
              <a:rPr lang="it-IT" b="1" dirty="0"/>
              <a:t>equipotenti</a:t>
            </a:r>
            <a:r>
              <a:rPr lang="it-IT" dirty="0"/>
              <a:t>. In simboli: </a:t>
            </a:r>
          </a:p>
          <a:p>
            <a:pPr lvl="1"/>
            <a:r>
              <a:rPr lang="it-IT" b="1" dirty="0"/>
              <a:t>A ≡ B </a:t>
            </a:r>
            <a:r>
              <a:rPr lang="it-IT" dirty="0"/>
              <a:t>che si legge </a:t>
            </a:r>
            <a:r>
              <a:rPr lang="it-IT" b="1" dirty="0"/>
              <a:t>A</a:t>
            </a:r>
            <a:r>
              <a:rPr lang="it-IT" dirty="0"/>
              <a:t> </a:t>
            </a:r>
            <a:r>
              <a:rPr lang="it-IT" i="1" dirty="0"/>
              <a:t>è equipotente a</a:t>
            </a:r>
            <a:r>
              <a:rPr lang="it-IT" dirty="0"/>
              <a:t> </a:t>
            </a:r>
            <a:r>
              <a:rPr lang="it-IT" b="1" dirty="0"/>
              <a:t>B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Questo concetto si esprime affermando che i due insiemi hanno la stessa cardinalità. </a:t>
            </a:r>
          </a:p>
          <a:p>
            <a:pPr>
              <a:buNone/>
            </a:pPr>
            <a:r>
              <a:rPr lang="it-IT" dirty="0"/>
              <a:t>La </a:t>
            </a:r>
            <a:r>
              <a:rPr lang="it-IT" b="1" dirty="0"/>
              <a:t>cardinalità</a:t>
            </a:r>
            <a:r>
              <a:rPr lang="it-IT" dirty="0"/>
              <a:t> di un insieme </a:t>
            </a:r>
            <a:r>
              <a:rPr lang="it-IT" b="1" dirty="0"/>
              <a:t>A</a:t>
            </a:r>
            <a:r>
              <a:rPr lang="it-IT" dirty="0"/>
              <a:t> si indica con: n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b="1" dirty="0"/>
              <a:t>A</a:t>
            </a:r>
            <a:r>
              <a:rPr lang="it-IT" dirty="0"/>
              <a:t>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Tra l’insieme </a:t>
            </a:r>
            <a:r>
              <a:rPr lang="it-IT" b="1" dirty="0"/>
              <a:t>A</a:t>
            </a:r>
            <a:r>
              <a:rPr lang="it-IT" dirty="0"/>
              <a:t> delle note musicali e l’insieme </a:t>
            </a:r>
            <a:r>
              <a:rPr lang="it-IT" b="1" dirty="0"/>
              <a:t>B</a:t>
            </a:r>
            <a:r>
              <a:rPr lang="it-IT" dirty="0"/>
              <a:t> dei sette nani possiamo costruire una corrispondenza biunivoca perciò:</a:t>
            </a:r>
          </a:p>
          <a:p>
            <a:pPr lvl="1"/>
            <a:r>
              <a:rPr lang="it-IT" b="1" dirty="0" err="1"/>
              <a:t>n</a:t>
            </a:r>
            <a:r>
              <a:rPr lang="it-IT" b="1" dirty="0"/>
              <a:t> (A) = n (B)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Tutti gli insiemi finiti equipotenti hanno una caratteristica comune: la cardinalità che si esprime con un simbolo, detto </a:t>
            </a:r>
            <a:r>
              <a:rPr lang="it-IT" b="1" dirty="0"/>
              <a:t>numero naturale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All’insieme vuoto è associato il numero 0; all’insieme formato da un singolo elemento è associato il numero 1; all’insieme formato da una coppia di elementi è associato il numero 2 e così via. Si costruisce così la </a:t>
            </a:r>
            <a:r>
              <a:rPr lang="it-IT" b="1" dirty="0"/>
              <a:t>successione dei numeri naturali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214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Relazioni in un insieme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60445"/>
            <a:ext cx="822960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500" dirty="0"/>
              <a:t>Si dice </a:t>
            </a:r>
            <a:r>
              <a:rPr lang="it-IT" sz="1500" b="1" dirty="0"/>
              <a:t>relazione</a:t>
            </a:r>
            <a:r>
              <a:rPr lang="it-IT" sz="1500" dirty="0"/>
              <a:t> </a:t>
            </a:r>
            <a:r>
              <a:rPr lang="it-IT" sz="1500" b="1" dirty="0"/>
              <a:t>ℛ</a:t>
            </a:r>
            <a:r>
              <a:rPr lang="it-IT" sz="1500" dirty="0"/>
              <a:t> in un insieme </a:t>
            </a:r>
            <a:r>
              <a:rPr lang="it-IT" sz="1500" b="1" dirty="0"/>
              <a:t>A</a:t>
            </a:r>
            <a:r>
              <a:rPr lang="it-IT" sz="1500" dirty="0"/>
              <a:t> la relazione che associa a un elemento di  </a:t>
            </a:r>
            <a:r>
              <a:rPr lang="it-IT" sz="1500" b="1" dirty="0"/>
              <a:t>A</a:t>
            </a:r>
            <a:r>
              <a:rPr lang="it-IT" sz="1500" dirty="0"/>
              <a:t> un altro elemento di </a:t>
            </a:r>
            <a:r>
              <a:rPr lang="it-IT" sz="1500" b="1" dirty="0"/>
              <a:t>A </a:t>
            </a:r>
            <a:r>
              <a:rPr lang="it-IT" sz="1500" dirty="0"/>
              <a:t>ed è rappresentata da un sottoinsieme del prodotto  cartesiano </a:t>
            </a:r>
            <a:r>
              <a:rPr lang="it-IT" sz="1500" b="1" dirty="0"/>
              <a:t>A</a:t>
            </a:r>
            <a:r>
              <a:rPr lang="it-IT" sz="1500" dirty="0"/>
              <a:t> </a:t>
            </a:r>
            <a:r>
              <a:rPr lang="it-IT" sz="1500" b="1" dirty="0"/>
              <a:t>×</a:t>
            </a:r>
            <a:r>
              <a:rPr lang="it-IT" sz="1500" dirty="0"/>
              <a:t> </a:t>
            </a:r>
            <a:r>
              <a:rPr lang="it-IT" sz="1500" b="1" dirty="0"/>
              <a:t>A</a:t>
            </a:r>
            <a:r>
              <a:rPr lang="it-IT" sz="1500" dirty="0"/>
              <a:t>.</a:t>
            </a:r>
          </a:p>
          <a:p>
            <a:pPr>
              <a:buNone/>
            </a:pPr>
            <a:r>
              <a:rPr lang="it-IT" sz="1500" dirty="0"/>
              <a:t>Costruiamo l’insieme </a:t>
            </a:r>
            <a:r>
              <a:rPr lang="it-IT" sz="1500" b="1" dirty="0"/>
              <a:t>C</a:t>
            </a:r>
            <a:r>
              <a:rPr lang="it-IT" sz="1500" dirty="0"/>
              <a:t> formato dai componenti di una famiglia:</a:t>
            </a:r>
          </a:p>
          <a:p>
            <a:pPr lvl="1"/>
            <a:r>
              <a:rPr lang="it-IT" sz="1500" b="1" dirty="0"/>
              <a:t>C</a:t>
            </a:r>
            <a:r>
              <a:rPr lang="it-IT" sz="1500" dirty="0"/>
              <a:t> = {Clelia, Antonio, Luca, Piero, Maria} </a:t>
            </a:r>
          </a:p>
          <a:p>
            <a:pPr>
              <a:buNone/>
            </a:pPr>
            <a:r>
              <a:rPr lang="it-IT" sz="1500" dirty="0"/>
              <a:t>La frase “… è figlio di …”, che indichiamo con ℛ, mette in relazione i seguenti elementi: </a:t>
            </a:r>
          </a:p>
          <a:p>
            <a:pPr lvl="1"/>
            <a:r>
              <a:rPr lang="it-IT" sz="1500" dirty="0"/>
              <a:t>Luca ℛ Clelia, Piero ℛ Clelia, Luca ℛ Antonio, Piero ℛ Antonio, Antonio ℛ Maria </a:t>
            </a:r>
          </a:p>
          <a:p>
            <a:pPr marL="0" indent="0">
              <a:buNone/>
            </a:pPr>
            <a:r>
              <a:rPr lang="it-IT" sz="1500" dirty="0"/>
              <a:t>Possiamo formare delle coppie ordinate dove sia il primo sia il secondo elemento appartengono </a:t>
            </a:r>
          </a:p>
          <a:p>
            <a:pPr marL="0" indent="0">
              <a:buNone/>
            </a:pPr>
            <a:r>
              <a:rPr lang="it-IT" sz="1500" dirty="0"/>
              <a:t>all’insieme </a:t>
            </a:r>
            <a:r>
              <a:rPr lang="it-IT" sz="1500" b="1" dirty="0"/>
              <a:t>C</a:t>
            </a:r>
            <a:r>
              <a:rPr lang="it-IT" sz="1500" dirty="0"/>
              <a:t> ottenendo il sottoinsieme </a:t>
            </a:r>
            <a:r>
              <a:rPr lang="it-IT" sz="1500" b="1" dirty="0"/>
              <a:t>D</a:t>
            </a:r>
            <a:r>
              <a:rPr lang="it-IT" sz="1500" dirty="0"/>
              <a:t> del  prodotto cartesiano </a:t>
            </a:r>
            <a:r>
              <a:rPr lang="it-IT" sz="1500" b="1" dirty="0"/>
              <a:t>C × C</a:t>
            </a:r>
            <a:r>
              <a:rPr lang="it-IT" sz="1500" dirty="0"/>
              <a:t>: </a:t>
            </a:r>
          </a:p>
          <a:p>
            <a:pPr lvl="1"/>
            <a:r>
              <a:rPr lang="it-IT" sz="1500" b="1" dirty="0"/>
              <a:t>D</a:t>
            </a:r>
            <a:r>
              <a:rPr lang="it-IT" sz="1500" dirty="0"/>
              <a:t> = {(Luca; Clelia), (Piero; Clelia), (Luca; Antonio), (Piero; Antonio), (Antonio; Maria)} ⊂ </a:t>
            </a:r>
            <a:r>
              <a:rPr lang="it-IT" sz="1500" b="1" dirty="0"/>
              <a:t>C × C</a:t>
            </a:r>
          </a:p>
          <a:p>
            <a:pPr>
              <a:buNone/>
            </a:pPr>
            <a:endParaRPr lang="it-IT" sz="400" dirty="0"/>
          </a:p>
          <a:p>
            <a:pPr marL="0" indent="0">
              <a:buNone/>
            </a:pPr>
            <a:r>
              <a:rPr lang="it-IT" sz="1500" dirty="0"/>
              <a:t>Le corrispondenze si riferiscono agli elementi di due insiemi diversi, le relazioni agli elementi dello </a:t>
            </a:r>
          </a:p>
          <a:p>
            <a:pPr marL="0" indent="0">
              <a:buNone/>
            </a:pPr>
            <a:r>
              <a:rPr lang="it-IT" sz="1500" dirty="0"/>
              <a:t>stesso insieme e possono essere rappresentate con: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una </a:t>
            </a:r>
            <a:r>
              <a:rPr lang="it-IT" sz="1500" b="1" dirty="0"/>
              <a:t>rappresentazione</a:t>
            </a:r>
            <a:r>
              <a:rPr lang="it-IT" sz="1500" dirty="0"/>
              <a:t> </a:t>
            </a:r>
            <a:r>
              <a:rPr lang="it-IT" sz="1500" b="1" dirty="0"/>
              <a:t>sagittale</a:t>
            </a:r>
            <a:r>
              <a:rPr lang="it-IT" sz="1500" dirty="0"/>
              <a:t>:  </a:t>
            </a:r>
            <a:endParaRPr lang="it-IT" sz="15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un </a:t>
            </a:r>
            <a:r>
              <a:rPr lang="it-IT" sz="1500" b="1" dirty="0"/>
              <a:t>reticolo  </a:t>
            </a:r>
            <a:endParaRPr lang="it-IT" sz="1500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una </a:t>
            </a:r>
            <a:r>
              <a:rPr lang="it-IT" sz="1500" b="1" dirty="0"/>
              <a:t>tabella a doppia entrata</a:t>
            </a:r>
            <a:endParaRPr lang="it-IT" sz="1500" b="1" dirty="0">
              <a:solidFill>
                <a:srgbClr val="00B0F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74C26C-071D-4F46-86A9-BB614C18A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396"/>
          <a:stretch/>
        </p:blipFill>
        <p:spPr>
          <a:xfrm>
            <a:off x="4716016" y="4221089"/>
            <a:ext cx="3628030" cy="8640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22D6DF-B922-2C4F-921F-D635AAF6F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08"/>
          <a:stretch/>
        </p:blipFill>
        <p:spPr>
          <a:xfrm>
            <a:off x="3244755" y="5116667"/>
            <a:ext cx="3628030" cy="9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43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2988</Words>
  <Application>Microsoft Macintosh PowerPoint</Application>
  <PresentationFormat>Presentazione su schermo (4:3)</PresentationFormat>
  <Paragraphs>226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Tema di Office</vt:lpstr>
      <vt:lpstr>Presentazione standard di PowerPoint</vt:lpstr>
      <vt:lpstr>Differenza fra insiemi  e insieme complementare</vt:lpstr>
      <vt:lpstr>Prodotto cartesiano</vt:lpstr>
      <vt:lpstr>Insieme delle parti  e partizione di un insieme</vt:lpstr>
      <vt:lpstr>Corrispondenza tra due insiemi</vt:lpstr>
      <vt:lpstr>Corrispondenza univoca</vt:lpstr>
      <vt:lpstr>Corrispondenza biunivoca</vt:lpstr>
      <vt:lpstr>Corrispondenza biunivoca</vt:lpstr>
      <vt:lpstr>Relazioni in un insieme</vt:lpstr>
      <vt:lpstr>Proprietà delle relazioni in un insieme</vt:lpstr>
      <vt:lpstr>Proprietà delle relazioni in un insieme</vt:lpstr>
      <vt:lpstr>Proprietà delle relazioni in un insieme</vt:lpstr>
      <vt:lpstr>Proprietà delle relazioni in un insieme</vt:lpstr>
      <vt:lpstr>Proprietà delle relazioni in un insieme</vt:lpstr>
      <vt:lpstr>Proprietà delle relazioni in un insieme</vt:lpstr>
      <vt:lpstr>Relazioni di equivalenza</vt:lpstr>
      <vt:lpstr>Relazioni di equivalenza</vt:lpstr>
      <vt:lpstr>Relazioni di ordine</vt:lpstr>
      <vt:lpstr>Relazioni di ordine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65</cp:revision>
  <dcterms:created xsi:type="dcterms:W3CDTF">2020-05-11T09:05:56Z</dcterms:created>
  <dcterms:modified xsi:type="dcterms:W3CDTF">2021-04-07T08:10:20Z</dcterms:modified>
</cp:coreProperties>
</file>